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4" r:id="rId8"/>
    <p:sldId id="265" r:id="rId9"/>
    <p:sldId id="266" r:id="rId10"/>
    <p:sldId id="263" r:id="rId11"/>
    <p:sldId id="267" r:id="rId12"/>
    <p:sldId id="268" r:id="rId13"/>
    <p:sldId id="269" r:id="rId14"/>
    <p:sldId id="271" r:id="rId15"/>
    <p:sldId id="270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032E3-0907-4069-A01F-D540D0CBC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3D7301-684A-4EEB-B3DF-FFBA481A05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1850E-DE8A-4CE9-B13D-97DD81F84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A11B-727B-4E07-9CF6-2697F1C20B8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31361-0C5B-41DE-A607-9A4751E9E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DF7D2-6D9A-494E-8E36-183E593D2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1AD9-BB5E-4CE4-92C0-2BC119EC1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86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8F2F-167B-400F-BE2C-D3E71171A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0AC7DA-C5D7-40EB-A645-BBCAF5F29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B779D-F07A-4E7F-B482-AEF795CEB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A11B-727B-4E07-9CF6-2697F1C20B8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AEE82-A229-4DF2-B3F7-DD7CC9C3D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28E9A-0985-4095-BC45-BC4B25A87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1AD9-BB5E-4CE4-92C0-2BC119EC1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42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4AF855-55E4-407E-BDBF-54F5437153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6DEB71-4224-4541-A229-6D99689CD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3CD98-E754-4EEC-9968-C0C59534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A11B-727B-4E07-9CF6-2697F1C20B8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EE36E-0050-49A3-A1C5-0DD85853B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D0A90-1789-4AE4-8968-A72232AB0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1AD9-BB5E-4CE4-92C0-2BC119EC1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474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D983F-8B95-4C60-9C6E-86BBD768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ADD34-C606-4D19-A51E-0AC572167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1219C-EB48-480F-A191-B5372AAD3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A11B-727B-4E07-9CF6-2697F1C20B8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C3195-9F31-461D-A745-30528B81C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31337-70E9-4645-8143-C7AB45C62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1AD9-BB5E-4CE4-92C0-2BC119EC1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82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89F62-EE25-4338-AC22-05B508AAB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10173-1B54-4AA9-8EBA-9EE0703F7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B5465-AEBE-4BA1-972E-D7D87F28D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A11B-727B-4E07-9CF6-2697F1C20B8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6E121-9AF3-4CBB-9C5A-D2AA255A0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6B6FD-CA08-49E7-A27E-83E4300AF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1AD9-BB5E-4CE4-92C0-2BC119EC1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95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B7273-117D-4A5D-AD64-C7AEC8DE9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0FDF9-D751-47F4-A200-E443688730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F5407-A8A7-4A0D-AFAB-52C9B8366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EF11F-C7EA-4429-B940-50F80F6B2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A11B-727B-4E07-9CF6-2697F1C20B8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FB1F21-9875-4A55-8BBB-5867DB92F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CFBD6E-0774-40D6-ABFB-460526FF0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1AD9-BB5E-4CE4-92C0-2BC119EC1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09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D535C-7038-4C35-B4F9-45487E838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A9D67-A9D0-4D06-868A-FD1D4431E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02E3A3-C34F-4257-876A-9AAFC34D6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44F5B5-F5FC-41C3-B073-8047DB1A23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39E4BF-2A34-4D4C-97CD-0AE444F206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855F5B-A5A3-4C96-969C-2707E6682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A11B-727B-4E07-9CF6-2697F1C20B8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CADDBA-69C0-4A24-88DD-9CF9A67F2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C0E03E-4443-45EF-B4DA-B1B1CB2B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1AD9-BB5E-4CE4-92C0-2BC119EC1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696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9C2E6-EB3B-44BC-B2AE-F80853FDA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0FAE15-8679-4084-87DD-1AA4E5557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A11B-727B-4E07-9CF6-2697F1C20B8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E12136-7325-4DA3-B4BD-50657ED89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4198A7-7C21-44C0-B388-DDD69615D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1AD9-BB5E-4CE4-92C0-2BC119EC1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146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D3526A-D7AA-4A62-AE4A-DBBB0CFB0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A11B-727B-4E07-9CF6-2697F1C20B8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27A81-EEAB-4DAB-AC1D-F84F93DDE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0D07B-33E5-43B6-83B0-4C9E04A5E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1AD9-BB5E-4CE4-92C0-2BC119EC1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849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8A84C-723A-4D42-B54D-FE429023D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FB272-2E56-4AED-A190-5736C580A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865DBF-3567-4FF1-AB04-66A542755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0CB0B4-E83B-4CAE-90F6-87E84EEA2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A11B-727B-4E07-9CF6-2697F1C20B8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FEC7FA-4C7C-4D5B-9BB0-63DEA88DC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FA53F-E864-4B74-9B25-CB971D739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1AD9-BB5E-4CE4-92C0-2BC119EC1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29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C75DE-EEBD-4C30-A30E-C10DF5B5F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8F876A-DBD7-48A0-8244-3CD11A12F9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B9C9C2-FAE5-4478-BFE9-180191BFD0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BBD0A2-22D7-4B07-A29E-50C491C7A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A11B-727B-4E07-9CF6-2697F1C20B8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7993A1-67F2-4908-AC9D-A14963A4F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84924-5E92-4550-A370-B07C751B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1AD9-BB5E-4CE4-92C0-2BC119EC1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48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5083C-69A9-4C9D-A317-FFE319C61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ADA86-F774-4818-AFF7-C3411FE29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0926E-95F8-4827-9753-AB14C1E6EA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CA11B-727B-4E07-9CF6-2697F1C20B8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A21FB-1CE5-4E21-9173-5CAEF86FA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58BE6-4EA7-414E-A0EE-4C13158A2B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A1AD9-BB5E-4CE4-92C0-2BC119EC1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11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3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EA062B-3D5D-4168-B269-DF39E5370F19}"/>
              </a:ext>
            </a:extLst>
          </p:cNvPr>
          <p:cNvSpPr txBox="1"/>
          <p:nvPr/>
        </p:nvSpPr>
        <p:spPr>
          <a:xfrm>
            <a:off x="1209822" y="309489"/>
            <a:ext cx="10494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Τι εποχή είναι τώρα;       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F10AE-291C-4E47-B221-F2C25C814551}"/>
              </a:ext>
            </a:extLst>
          </p:cNvPr>
          <p:cNvSpPr txBox="1"/>
          <p:nvPr/>
        </p:nvSpPr>
        <p:spPr>
          <a:xfrm>
            <a:off x="5592417" y="232723"/>
            <a:ext cx="5830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/>
              <a:t>Είναι χειμώνας.</a:t>
            </a:r>
            <a:endParaRPr lang="en-GB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7BE67B-0C45-42AA-9478-58B36BA3A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635" y="1119998"/>
            <a:ext cx="6738937" cy="491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83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622C1E-3C05-4A04-A019-D5D26049E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007" y="1753158"/>
            <a:ext cx="2196227" cy="18856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45B1BA-4538-4843-A855-E01E6B898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0820" y="1432916"/>
            <a:ext cx="2196226" cy="2085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75079C-5DBF-4510-98A9-FDD4667E2C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366" y="1452158"/>
            <a:ext cx="2845195" cy="20465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6ABC88-35D9-40C5-A93B-A539672B45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220" y="1324982"/>
            <a:ext cx="1743075" cy="2619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CBA8DB-9985-48B5-A874-34ADA63BB9DC}"/>
              </a:ext>
            </a:extLst>
          </p:cNvPr>
          <p:cNvSpPr txBox="1"/>
          <p:nvPr/>
        </p:nvSpPr>
        <p:spPr>
          <a:xfrm>
            <a:off x="914400" y="534572"/>
            <a:ext cx="1067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Αντιστοίχισε τις εικόνες με τις λέξεις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A8E8D8-454B-4D74-B9F2-8879017F065C}"/>
              </a:ext>
            </a:extLst>
          </p:cNvPr>
          <p:cNvSpPr txBox="1"/>
          <p:nvPr/>
        </p:nvSpPr>
        <p:spPr>
          <a:xfrm>
            <a:off x="2687337" y="4426768"/>
            <a:ext cx="227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Κάνει κρύο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0F1819-BEE1-4311-863B-B2BE89605F17}"/>
              </a:ext>
            </a:extLst>
          </p:cNvPr>
          <p:cNvSpPr txBox="1"/>
          <p:nvPr/>
        </p:nvSpPr>
        <p:spPr>
          <a:xfrm>
            <a:off x="296577" y="4426768"/>
            <a:ext cx="338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Έχει σύννεφα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EF9AC3-B3D1-423A-A91E-DA352E9EB61D}"/>
              </a:ext>
            </a:extLst>
          </p:cNvPr>
          <p:cNvSpPr txBox="1"/>
          <p:nvPr/>
        </p:nvSpPr>
        <p:spPr>
          <a:xfrm>
            <a:off x="10268031" y="4426768"/>
            <a:ext cx="259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Φυσάει 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DD6E9B-5228-4203-A941-FE7DD6BBADA2}"/>
              </a:ext>
            </a:extLst>
          </p:cNvPr>
          <p:cNvSpPr txBox="1"/>
          <p:nvPr/>
        </p:nvSpPr>
        <p:spPr>
          <a:xfrm>
            <a:off x="7620553" y="4400290"/>
            <a:ext cx="259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Βρέχει 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9F0C49-ED9F-4FCE-9308-464D0243F61E}"/>
              </a:ext>
            </a:extLst>
          </p:cNvPr>
          <p:cNvSpPr txBox="1"/>
          <p:nvPr/>
        </p:nvSpPr>
        <p:spPr>
          <a:xfrm>
            <a:off x="5367044" y="4426768"/>
            <a:ext cx="225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Χιονίζει 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64E57E-09B6-4506-844E-E3B227799D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553" y="1376723"/>
            <a:ext cx="2181225" cy="20955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FB7DAFD-26B2-453D-BB85-0953C060DE74}"/>
              </a:ext>
            </a:extLst>
          </p:cNvPr>
          <p:cNvSpPr txBox="1"/>
          <p:nvPr/>
        </p:nvSpPr>
        <p:spPr>
          <a:xfrm>
            <a:off x="296577" y="1143865"/>
            <a:ext cx="11651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1                                            2                                                 3                                                    4                                     5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79EC13-D38E-4E67-ABEB-2E3D41247E49}"/>
              </a:ext>
            </a:extLst>
          </p:cNvPr>
          <p:cNvSpPr txBox="1"/>
          <p:nvPr/>
        </p:nvSpPr>
        <p:spPr>
          <a:xfrm>
            <a:off x="296577" y="5049078"/>
            <a:ext cx="1095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                                                    β                                            γ                                           δ                                                 ε </a:t>
            </a:r>
            <a:endParaRPr lang="en-GB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BD00BF-33ED-4E67-99B1-A84449E31474}"/>
              </a:ext>
            </a:extLst>
          </p:cNvPr>
          <p:cNvCxnSpPr/>
          <p:nvPr/>
        </p:nvCxnSpPr>
        <p:spPr>
          <a:xfrm>
            <a:off x="1258957" y="3737113"/>
            <a:ext cx="2080591" cy="689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DAEAF18-93B9-445A-A258-9B677AF4189E}"/>
              </a:ext>
            </a:extLst>
          </p:cNvPr>
          <p:cNvCxnSpPr/>
          <p:nvPr/>
        </p:nvCxnSpPr>
        <p:spPr>
          <a:xfrm>
            <a:off x="3455184" y="3429000"/>
            <a:ext cx="7159807" cy="971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F759C70-8E8D-4C67-86C2-E7ED0D7BE813}"/>
              </a:ext>
            </a:extLst>
          </p:cNvPr>
          <p:cNvCxnSpPr/>
          <p:nvPr/>
        </p:nvCxnSpPr>
        <p:spPr>
          <a:xfrm flipH="1">
            <a:off x="1145825" y="3472223"/>
            <a:ext cx="5188714" cy="92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5FD42F1-F8A3-4F91-8B9B-7BD7563D94C1}"/>
              </a:ext>
            </a:extLst>
          </p:cNvPr>
          <p:cNvCxnSpPr/>
          <p:nvPr/>
        </p:nvCxnSpPr>
        <p:spPr>
          <a:xfrm flipH="1">
            <a:off x="5929835" y="3638809"/>
            <a:ext cx="2488930" cy="804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263A175-D1A4-4FDC-A1F7-8AE604D8D795}"/>
              </a:ext>
            </a:extLst>
          </p:cNvPr>
          <p:cNvCxnSpPr/>
          <p:nvPr/>
        </p:nvCxnSpPr>
        <p:spPr>
          <a:xfrm flipH="1">
            <a:off x="8021294" y="3517941"/>
            <a:ext cx="2709333" cy="908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22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4888F9-D803-4DB1-A3FD-348FEFD0A2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1" t="5220" r="70806" b="6428"/>
          <a:stretch/>
        </p:blipFill>
        <p:spPr>
          <a:xfrm>
            <a:off x="3337475" y="2127155"/>
            <a:ext cx="2338751" cy="46314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1C9436-C1E2-40B0-9838-5F0185CA369B}"/>
              </a:ext>
            </a:extLst>
          </p:cNvPr>
          <p:cNvSpPr txBox="1"/>
          <p:nvPr/>
        </p:nvSpPr>
        <p:spPr>
          <a:xfrm>
            <a:off x="1209822" y="239151"/>
            <a:ext cx="10325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Τι φοράμε τον Χειμώνα;</a:t>
            </a:r>
            <a:endParaRPr lang="en-GB" sz="32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92FAD0B-0FC7-4997-94D6-107C504EC560}"/>
              </a:ext>
            </a:extLst>
          </p:cNvPr>
          <p:cNvGrpSpPr/>
          <p:nvPr/>
        </p:nvGrpSpPr>
        <p:grpSpPr>
          <a:xfrm>
            <a:off x="95699" y="939548"/>
            <a:ext cx="3378405" cy="2271962"/>
            <a:chOff x="811932" y="1021665"/>
            <a:chExt cx="3378405" cy="227196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99B273C-9E58-4962-AC78-26C99E04AC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3098" t="5938" r="10227" b="58516"/>
            <a:stretch/>
          </p:blipFill>
          <p:spPr>
            <a:xfrm>
              <a:off x="811932" y="1021665"/>
              <a:ext cx="2538008" cy="202223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45DBD2-1A69-482A-B4A1-9E3AA26BC4FA}"/>
                </a:ext>
              </a:extLst>
            </p:cNvPr>
            <p:cNvSpPr txBox="1"/>
            <p:nvPr/>
          </p:nvSpPr>
          <p:spPr>
            <a:xfrm>
              <a:off x="1545611" y="2924295"/>
              <a:ext cx="26447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Το παλτό</a:t>
              </a:r>
              <a:endParaRPr lang="en-GB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7BA192-D1B3-4F6C-AA55-99B0D2F7458B}"/>
              </a:ext>
            </a:extLst>
          </p:cNvPr>
          <p:cNvGrpSpPr/>
          <p:nvPr/>
        </p:nvGrpSpPr>
        <p:grpSpPr>
          <a:xfrm>
            <a:off x="6933540" y="601615"/>
            <a:ext cx="2963597" cy="2349369"/>
            <a:chOff x="6933540" y="601615"/>
            <a:chExt cx="2963597" cy="234936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EF9FD83-FD73-4AB4-97C8-13A1BE1FFC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626" t="51897" r="39915" b="18750"/>
            <a:stretch/>
          </p:blipFill>
          <p:spPr>
            <a:xfrm>
              <a:off x="6933540" y="601615"/>
              <a:ext cx="2963597" cy="2043055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0C72BD-72CD-4887-853A-8A88E187C2A3}"/>
                </a:ext>
              </a:extLst>
            </p:cNvPr>
            <p:cNvSpPr txBox="1"/>
            <p:nvPr/>
          </p:nvSpPr>
          <p:spPr>
            <a:xfrm>
              <a:off x="7644873" y="2581652"/>
              <a:ext cx="20669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Το πουλοβερ</a:t>
              </a:r>
              <a:endParaRPr lang="en-GB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1874153-72A9-471E-8649-8849301A9EC0}"/>
              </a:ext>
            </a:extLst>
          </p:cNvPr>
          <p:cNvGrpSpPr/>
          <p:nvPr/>
        </p:nvGrpSpPr>
        <p:grpSpPr>
          <a:xfrm>
            <a:off x="10053037" y="3304729"/>
            <a:ext cx="1796378" cy="3604901"/>
            <a:chOff x="10395622" y="1872789"/>
            <a:chExt cx="1796378" cy="360490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3C9C26E-2E4A-460D-86F2-C6AB586604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9813" t="42803" r="25207" b="6652"/>
            <a:stretch/>
          </p:blipFill>
          <p:spPr>
            <a:xfrm>
              <a:off x="10395622" y="1872789"/>
              <a:ext cx="1603717" cy="323556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396E415-810D-4238-87E2-33081E057289}"/>
                </a:ext>
              </a:extLst>
            </p:cNvPr>
            <p:cNvSpPr txBox="1"/>
            <p:nvPr/>
          </p:nvSpPr>
          <p:spPr>
            <a:xfrm>
              <a:off x="10489339" y="5108358"/>
              <a:ext cx="1702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Το παντελόνι</a:t>
              </a:r>
              <a:endParaRPr lang="en-GB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ABCABFD-451E-413F-B02A-F7DD741EC5BD}"/>
              </a:ext>
            </a:extLst>
          </p:cNvPr>
          <p:cNvGrpSpPr/>
          <p:nvPr/>
        </p:nvGrpSpPr>
        <p:grpSpPr>
          <a:xfrm>
            <a:off x="7889247" y="4284121"/>
            <a:ext cx="2223498" cy="2494030"/>
            <a:chOff x="7488300" y="3818792"/>
            <a:chExt cx="2223498" cy="249403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A5EAE2F-0792-44F6-99AD-584702AF2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88300" y="3818792"/>
              <a:ext cx="2066925" cy="22098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A1DD31F-2C8E-4B90-8ED3-D2B57EE1B759}"/>
                </a:ext>
              </a:extLst>
            </p:cNvPr>
            <p:cNvSpPr txBox="1"/>
            <p:nvPr/>
          </p:nvSpPr>
          <p:spPr>
            <a:xfrm>
              <a:off x="7802880" y="5943490"/>
              <a:ext cx="1908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Το σακάκι</a:t>
              </a:r>
              <a:endParaRPr lang="en-GB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EA2476-9660-4ECB-9883-FB4C3E9B0D61}"/>
              </a:ext>
            </a:extLst>
          </p:cNvPr>
          <p:cNvGrpSpPr/>
          <p:nvPr/>
        </p:nvGrpSpPr>
        <p:grpSpPr>
          <a:xfrm>
            <a:off x="66471" y="3954222"/>
            <a:ext cx="2115491" cy="1576914"/>
            <a:chOff x="1702661" y="4825219"/>
            <a:chExt cx="3022653" cy="185693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8F8DE40-5EE5-4F90-AD8F-5CA04628F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02661" y="4825219"/>
              <a:ext cx="1687653" cy="154402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6CFEBB3-3D29-42D7-9996-ACE9F8DEFDAA}"/>
                </a:ext>
              </a:extLst>
            </p:cNvPr>
            <p:cNvSpPr txBox="1"/>
            <p:nvPr/>
          </p:nvSpPr>
          <p:spPr>
            <a:xfrm>
              <a:off x="1974565" y="6312822"/>
              <a:ext cx="2750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Οι μπότες</a:t>
              </a:r>
              <a:endParaRPr lang="en-GB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8AB027-637B-4C51-B645-7D30CCB9D0E7}"/>
              </a:ext>
            </a:extLst>
          </p:cNvPr>
          <p:cNvGrpSpPr/>
          <p:nvPr/>
        </p:nvGrpSpPr>
        <p:grpSpPr>
          <a:xfrm>
            <a:off x="1753431" y="3965760"/>
            <a:ext cx="2426762" cy="2528003"/>
            <a:chOff x="2354510" y="3457078"/>
            <a:chExt cx="2577605" cy="252800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F0D51F7-E9A6-4372-A55F-B07888DF9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54510" y="3457078"/>
              <a:ext cx="1469227" cy="217988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FF1B448-FB56-4545-8F35-CCF53902927D}"/>
                </a:ext>
              </a:extLst>
            </p:cNvPr>
            <p:cNvSpPr txBox="1"/>
            <p:nvPr/>
          </p:nvSpPr>
          <p:spPr>
            <a:xfrm>
              <a:off x="2480202" y="5615749"/>
              <a:ext cx="24519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Το μαγιό</a:t>
              </a:r>
              <a:endParaRPr lang="en-GB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9A78156-49EC-4ABF-8C27-F7EAB0685942}"/>
              </a:ext>
            </a:extLst>
          </p:cNvPr>
          <p:cNvGrpSpPr/>
          <p:nvPr/>
        </p:nvGrpSpPr>
        <p:grpSpPr>
          <a:xfrm>
            <a:off x="10073711" y="215648"/>
            <a:ext cx="1642751" cy="1817132"/>
            <a:chOff x="10165140" y="693542"/>
            <a:chExt cx="1642751" cy="181713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A7E60D6-1336-4C31-82AE-18D84F5F55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3494"/>
            <a:stretch/>
          </p:blipFill>
          <p:spPr>
            <a:xfrm>
              <a:off x="10165140" y="693542"/>
              <a:ext cx="1470678" cy="14478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B31E3A-2F8B-46FA-8716-12CD639988DE}"/>
                </a:ext>
              </a:extLst>
            </p:cNvPr>
            <p:cNvSpPr txBox="1"/>
            <p:nvPr/>
          </p:nvSpPr>
          <p:spPr>
            <a:xfrm>
              <a:off x="10204174" y="2141342"/>
              <a:ext cx="16037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Τα σάνδαλα</a:t>
              </a:r>
              <a:endParaRPr lang="en-GB" dirty="0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763F9D13-3FC9-4199-98C8-19B46A47C8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2448" y="2907393"/>
            <a:ext cx="660761" cy="74844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80A338A-8D16-481C-B887-2B7862A3E5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7380" y="2483285"/>
            <a:ext cx="660761" cy="7484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0447B3A-8B45-43A6-8C91-78CF803F43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6808" y="5107180"/>
            <a:ext cx="788413" cy="89303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E6072E4-EEF7-4757-801E-94383E190D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30321" y="5769935"/>
            <a:ext cx="662673" cy="75061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4054A18-2818-49E5-8821-A57D7DD52F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177" y="5638800"/>
            <a:ext cx="686836" cy="777980"/>
          </a:xfrm>
          <a:prstGeom prst="rect">
            <a:avLst/>
          </a:prstGeom>
        </p:spPr>
      </p:pic>
      <p:sp>
        <p:nvSpPr>
          <p:cNvPr id="33" name="Multiplication Sign 32">
            <a:extLst>
              <a:ext uri="{FF2B5EF4-FFF2-40B4-BE49-F238E27FC236}">
                <a16:creationId xmlns:a16="http://schemas.microsoft.com/office/drawing/2014/main" id="{821E6D08-D58B-4F3F-A450-16004500B05E}"/>
              </a:ext>
            </a:extLst>
          </p:cNvPr>
          <p:cNvSpPr/>
          <p:nvPr/>
        </p:nvSpPr>
        <p:spPr>
          <a:xfrm>
            <a:off x="10144110" y="608483"/>
            <a:ext cx="2173076" cy="201143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26B48B9-1AD6-4E0E-9528-8EA6B3BC7C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8963" y="4730845"/>
            <a:ext cx="1481456" cy="14143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4518FD-34CF-4B6C-B414-D564490645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96506" y="989306"/>
            <a:ext cx="1982340" cy="134828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2C09F53-3AE8-41A7-AAE8-83D5AB84CBAA}"/>
              </a:ext>
            </a:extLst>
          </p:cNvPr>
          <p:cNvSpPr txBox="1"/>
          <p:nvPr/>
        </p:nvSpPr>
        <p:spPr>
          <a:xfrm>
            <a:off x="2834504" y="2217512"/>
            <a:ext cx="1481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Ο σκούφος</a:t>
            </a:r>
            <a:endParaRPr lang="en-GB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7769DE8-5B5B-4320-BCB1-C57CDB5532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5627" y="881419"/>
            <a:ext cx="1543395" cy="154339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8AFD452-0DEF-46D4-BE57-669A11468A19}"/>
              </a:ext>
            </a:extLst>
          </p:cNvPr>
          <p:cNvSpPr txBox="1"/>
          <p:nvPr/>
        </p:nvSpPr>
        <p:spPr>
          <a:xfrm>
            <a:off x="5632070" y="1253810"/>
            <a:ext cx="1445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Το κασκόλ</a:t>
            </a:r>
            <a:endParaRPr lang="en-GB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7B667ED-0832-4097-A351-B5008DFF7E4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08296" y="3196457"/>
            <a:ext cx="1543395" cy="154339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D048D16-62F6-4212-8573-D1C422D5907C}"/>
              </a:ext>
            </a:extLst>
          </p:cNvPr>
          <p:cNvSpPr txBox="1"/>
          <p:nvPr/>
        </p:nvSpPr>
        <p:spPr>
          <a:xfrm>
            <a:off x="5801157" y="4749389"/>
            <a:ext cx="181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Τα γάντια</a:t>
            </a:r>
            <a:endParaRPr lang="en-GB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FE12787-6AF4-4D3D-8F52-E9E862430C4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71421" y="1623142"/>
            <a:ext cx="658425" cy="74987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B79767A-EE98-40BB-93B4-1F4C98EDBF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31439" y="1055426"/>
            <a:ext cx="658425" cy="74987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086681-A9B8-4238-95E2-F4EDD24CA6D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68473" y="2947156"/>
            <a:ext cx="65842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8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6" grpId="0"/>
      <p:bldP spid="34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BCBA8DB-9985-48B5-A874-34ADA63BB9DC}"/>
              </a:ext>
            </a:extLst>
          </p:cNvPr>
          <p:cNvSpPr txBox="1"/>
          <p:nvPr/>
        </p:nvSpPr>
        <p:spPr>
          <a:xfrm>
            <a:off x="914400" y="534572"/>
            <a:ext cx="1067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Τι φοράμε τον Χειμώνα;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DD6E9B-5228-4203-A941-FE7DD6BBADA2}"/>
              </a:ext>
            </a:extLst>
          </p:cNvPr>
          <p:cNvSpPr txBox="1"/>
          <p:nvPr/>
        </p:nvSpPr>
        <p:spPr>
          <a:xfrm>
            <a:off x="7103424" y="5475542"/>
            <a:ext cx="259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 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9F0C49-ED9F-4FCE-9308-464D0243F61E}"/>
              </a:ext>
            </a:extLst>
          </p:cNvPr>
          <p:cNvSpPr txBox="1"/>
          <p:nvPr/>
        </p:nvSpPr>
        <p:spPr>
          <a:xfrm>
            <a:off x="8892209" y="2745275"/>
            <a:ext cx="225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 </a:t>
            </a:r>
            <a:endParaRPr lang="en-GB" dirty="0"/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A751AB97-3191-4D5E-8738-8D0654C2DF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903564"/>
              </p:ext>
            </p:extLst>
          </p:nvPr>
        </p:nvGraphicFramePr>
        <p:xfrm>
          <a:off x="1114974" y="5093758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1186479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66611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A. </a:t>
                      </a:r>
                      <a:r>
                        <a:rPr lang="el-GR" dirty="0"/>
                        <a:t>Παλτό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Β. Πουλόβερ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929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Γ. κασκόλ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Δ. μπότες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859784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D85B85FE-0D18-49A1-A2AB-9B20E08D3748}"/>
              </a:ext>
            </a:extLst>
          </p:cNvPr>
          <p:cNvSpPr/>
          <p:nvPr/>
        </p:nvSpPr>
        <p:spPr>
          <a:xfrm>
            <a:off x="694925" y="5106210"/>
            <a:ext cx="1934817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410DC7-5334-47DE-B3B1-EF781A9CA3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803"/>
          <a:stretch/>
        </p:blipFill>
        <p:spPr>
          <a:xfrm>
            <a:off x="3299792" y="1400301"/>
            <a:ext cx="4909016" cy="289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1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BCBA8DB-9985-48B5-A874-34ADA63BB9DC}"/>
              </a:ext>
            </a:extLst>
          </p:cNvPr>
          <p:cNvSpPr txBox="1"/>
          <p:nvPr/>
        </p:nvSpPr>
        <p:spPr>
          <a:xfrm>
            <a:off x="914400" y="534572"/>
            <a:ext cx="1067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Τι φοράμε τον Χειμώνα;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DD6E9B-5228-4203-A941-FE7DD6BBADA2}"/>
              </a:ext>
            </a:extLst>
          </p:cNvPr>
          <p:cNvSpPr txBox="1"/>
          <p:nvPr/>
        </p:nvSpPr>
        <p:spPr>
          <a:xfrm>
            <a:off x="7103424" y="5475542"/>
            <a:ext cx="259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 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9F0C49-ED9F-4FCE-9308-464D0243F61E}"/>
              </a:ext>
            </a:extLst>
          </p:cNvPr>
          <p:cNvSpPr txBox="1"/>
          <p:nvPr/>
        </p:nvSpPr>
        <p:spPr>
          <a:xfrm>
            <a:off x="8892209" y="2745275"/>
            <a:ext cx="225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 </a:t>
            </a:r>
            <a:endParaRPr lang="en-GB" dirty="0"/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A751AB97-3191-4D5E-8738-8D0654C2DF8B}"/>
              </a:ext>
            </a:extLst>
          </p:cNvPr>
          <p:cNvGraphicFramePr>
            <a:graphicFrameLocks noGrp="1"/>
          </p:cNvGraphicFramePr>
          <p:nvPr/>
        </p:nvGraphicFramePr>
        <p:xfrm>
          <a:off x="1114974" y="5093758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1186479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66611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A. </a:t>
                      </a:r>
                      <a:r>
                        <a:rPr lang="el-GR" dirty="0"/>
                        <a:t>Παλτό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Β. Πουλόβερ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929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Γ. κασκόλ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Δ. μπότες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859784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D85B85FE-0D18-49A1-A2AB-9B20E08D3748}"/>
              </a:ext>
            </a:extLst>
          </p:cNvPr>
          <p:cNvSpPr/>
          <p:nvPr/>
        </p:nvSpPr>
        <p:spPr>
          <a:xfrm>
            <a:off x="4869360" y="5106210"/>
            <a:ext cx="1934817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2A0710-74DC-4F05-8472-43A2918FEC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304"/>
          <a:stretch/>
        </p:blipFill>
        <p:spPr>
          <a:xfrm>
            <a:off x="3233790" y="1195657"/>
            <a:ext cx="4465185" cy="309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7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BCBA8DB-9985-48B5-A874-34ADA63BB9DC}"/>
              </a:ext>
            </a:extLst>
          </p:cNvPr>
          <p:cNvSpPr txBox="1"/>
          <p:nvPr/>
        </p:nvSpPr>
        <p:spPr>
          <a:xfrm>
            <a:off x="914400" y="534572"/>
            <a:ext cx="1067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Τι φοράμε τον Χειμώνα;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DD6E9B-5228-4203-A941-FE7DD6BBADA2}"/>
              </a:ext>
            </a:extLst>
          </p:cNvPr>
          <p:cNvSpPr txBox="1"/>
          <p:nvPr/>
        </p:nvSpPr>
        <p:spPr>
          <a:xfrm>
            <a:off x="7103424" y="5475542"/>
            <a:ext cx="259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 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9F0C49-ED9F-4FCE-9308-464D0243F61E}"/>
              </a:ext>
            </a:extLst>
          </p:cNvPr>
          <p:cNvSpPr txBox="1"/>
          <p:nvPr/>
        </p:nvSpPr>
        <p:spPr>
          <a:xfrm>
            <a:off x="8892209" y="2745275"/>
            <a:ext cx="225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 </a:t>
            </a:r>
            <a:endParaRPr lang="en-GB" dirty="0"/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A751AB97-3191-4D5E-8738-8D0654C2DF8B}"/>
              </a:ext>
            </a:extLst>
          </p:cNvPr>
          <p:cNvGraphicFramePr>
            <a:graphicFrameLocks noGrp="1"/>
          </p:cNvGraphicFramePr>
          <p:nvPr/>
        </p:nvGraphicFramePr>
        <p:xfrm>
          <a:off x="1114974" y="5093758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1186479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66611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A. </a:t>
                      </a:r>
                      <a:r>
                        <a:rPr lang="el-GR" dirty="0"/>
                        <a:t>Παλτό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Β. Πουλόβερ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929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Γ. κασκόλ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Δ. μπότες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859784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D85B85FE-0D18-49A1-A2AB-9B20E08D3748}"/>
              </a:ext>
            </a:extLst>
          </p:cNvPr>
          <p:cNvSpPr/>
          <p:nvPr/>
        </p:nvSpPr>
        <p:spPr>
          <a:xfrm>
            <a:off x="664400" y="5475542"/>
            <a:ext cx="1934817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9E24AB-4362-4A5E-A461-5ABE6E418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534" y="903904"/>
            <a:ext cx="3570468" cy="355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2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BCBA8DB-9985-48B5-A874-34ADA63BB9DC}"/>
              </a:ext>
            </a:extLst>
          </p:cNvPr>
          <p:cNvSpPr txBox="1"/>
          <p:nvPr/>
        </p:nvSpPr>
        <p:spPr>
          <a:xfrm>
            <a:off x="914400" y="534572"/>
            <a:ext cx="1067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Τι φοράμε τον Χειμώνα;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DD6E9B-5228-4203-A941-FE7DD6BBADA2}"/>
              </a:ext>
            </a:extLst>
          </p:cNvPr>
          <p:cNvSpPr txBox="1"/>
          <p:nvPr/>
        </p:nvSpPr>
        <p:spPr>
          <a:xfrm>
            <a:off x="7103424" y="5475542"/>
            <a:ext cx="259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 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9F0C49-ED9F-4FCE-9308-464D0243F61E}"/>
              </a:ext>
            </a:extLst>
          </p:cNvPr>
          <p:cNvSpPr txBox="1"/>
          <p:nvPr/>
        </p:nvSpPr>
        <p:spPr>
          <a:xfrm>
            <a:off x="8892209" y="2745275"/>
            <a:ext cx="225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 </a:t>
            </a:r>
            <a:endParaRPr lang="en-GB" dirty="0"/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A751AB97-3191-4D5E-8738-8D0654C2DF8B}"/>
              </a:ext>
            </a:extLst>
          </p:cNvPr>
          <p:cNvGraphicFramePr>
            <a:graphicFrameLocks noGrp="1"/>
          </p:cNvGraphicFramePr>
          <p:nvPr/>
        </p:nvGraphicFramePr>
        <p:xfrm>
          <a:off x="1114974" y="5093758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1186479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66611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A. </a:t>
                      </a:r>
                      <a:r>
                        <a:rPr lang="el-GR" dirty="0"/>
                        <a:t>Παλτό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Β. Πουλόβερ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929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Γ. κασκόλ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Δ. μπότες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859784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D85B85FE-0D18-49A1-A2AB-9B20E08D3748}"/>
              </a:ext>
            </a:extLst>
          </p:cNvPr>
          <p:cNvSpPr/>
          <p:nvPr/>
        </p:nvSpPr>
        <p:spPr>
          <a:xfrm>
            <a:off x="4935621" y="5475542"/>
            <a:ext cx="1934817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BA62DF-D235-40BE-9197-D7A2E868DC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352"/>
          <a:stretch/>
        </p:blipFill>
        <p:spPr>
          <a:xfrm>
            <a:off x="5038252" y="251455"/>
            <a:ext cx="4953887" cy="317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1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EB5F91-C7E8-4E37-B5EB-2C2A7DE052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817" b="13997"/>
          <a:stretch/>
        </p:blipFill>
        <p:spPr>
          <a:xfrm>
            <a:off x="0" y="1888827"/>
            <a:ext cx="2196739" cy="1783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C730EA-6A0A-4D37-A3F2-1B10D1B27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604" y="1805069"/>
            <a:ext cx="2826014" cy="19585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B6F2C3-6A59-4F3C-9BF0-FC93DBD11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2168" y="2056022"/>
            <a:ext cx="1451741" cy="14492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FC818E-FD08-40C3-8A6A-1408AD1313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3179" y="2056022"/>
            <a:ext cx="2257181" cy="14492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333717-2E91-4BF0-9EC7-4C001B2F43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4204"/>
          <a:stretch/>
        </p:blipFill>
        <p:spPr>
          <a:xfrm>
            <a:off x="9970219" y="1545866"/>
            <a:ext cx="2225233" cy="2217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88982F-72EB-49E1-A949-AE9991BDC9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4605" y="2056022"/>
            <a:ext cx="1542422" cy="1548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4CCC80-A358-4428-9DCA-0DCFADA798A7}"/>
              </a:ext>
            </a:extLst>
          </p:cNvPr>
          <p:cNvSpPr txBox="1"/>
          <p:nvPr/>
        </p:nvSpPr>
        <p:spPr>
          <a:xfrm>
            <a:off x="174171" y="1378857"/>
            <a:ext cx="121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Α.                                                    Β.                       Γ.                                            Δ.                                  Ε.                                             Ζ.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297CE2-F881-4E01-B114-FD5869987CE5}"/>
              </a:ext>
            </a:extLst>
          </p:cNvPr>
          <p:cNvSpPr txBox="1"/>
          <p:nvPr/>
        </p:nvSpPr>
        <p:spPr>
          <a:xfrm>
            <a:off x="159657" y="5628839"/>
            <a:ext cx="1169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Το κασκόλ                    το παλτό                     τα γάντια                         οι μπότες                     το πουλόρεβ                    το σακάκι 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5B9581-60C6-4F6C-9E22-17D247ED1E6E}"/>
              </a:ext>
            </a:extLst>
          </p:cNvPr>
          <p:cNvSpPr txBox="1"/>
          <p:nvPr/>
        </p:nvSpPr>
        <p:spPr>
          <a:xfrm>
            <a:off x="174171" y="5312134"/>
            <a:ext cx="1185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1.                                        2.                                    3.                                    4.                                  5.                                         6. </a:t>
            </a:r>
            <a:endParaRPr lang="en-GB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DBD3286-00EA-4A20-87F8-21148FA8CCDF}"/>
              </a:ext>
            </a:extLst>
          </p:cNvPr>
          <p:cNvCxnSpPr/>
          <p:nvPr/>
        </p:nvCxnSpPr>
        <p:spPr>
          <a:xfrm>
            <a:off x="1204686" y="3763616"/>
            <a:ext cx="1480457" cy="1639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BDD9EF5-30FF-4648-8012-7BB01F45A74E}"/>
              </a:ext>
            </a:extLst>
          </p:cNvPr>
          <p:cNvCxnSpPr/>
          <p:nvPr/>
        </p:nvCxnSpPr>
        <p:spPr>
          <a:xfrm flipH="1">
            <a:off x="848139" y="3756074"/>
            <a:ext cx="2259899" cy="1925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69A28FC-7F5D-49DE-A0AD-D02452EEFE8A}"/>
              </a:ext>
            </a:extLst>
          </p:cNvPr>
          <p:cNvCxnSpPr/>
          <p:nvPr/>
        </p:nvCxnSpPr>
        <p:spPr>
          <a:xfrm>
            <a:off x="5009322" y="3813115"/>
            <a:ext cx="0" cy="1666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D5AD3AE-07A1-4BD3-990E-C7F30FFA3642}"/>
              </a:ext>
            </a:extLst>
          </p:cNvPr>
          <p:cNvCxnSpPr/>
          <p:nvPr/>
        </p:nvCxnSpPr>
        <p:spPr>
          <a:xfrm>
            <a:off x="7077611" y="3909391"/>
            <a:ext cx="2026632" cy="1493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9C973E1-6D94-4A8D-AA49-E4507CB7584F}"/>
              </a:ext>
            </a:extLst>
          </p:cNvPr>
          <p:cNvCxnSpPr/>
          <p:nvPr/>
        </p:nvCxnSpPr>
        <p:spPr>
          <a:xfrm flipH="1">
            <a:off x="6910607" y="3505282"/>
            <a:ext cx="2220141" cy="1806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280C84A-294A-40D1-824D-80FD9BEE8DB5}"/>
              </a:ext>
            </a:extLst>
          </p:cNvPr>
          <p:cNvCxnSpPr/>
          <p:nvPr/>
        </p:nvCxnSpPr>
        <p:spPr>
          <a:xfrm>
            <a:off x="10912921" y="3989182"/>
            <a:ext cx="430940" cy="1507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5B43732-7F91-4853-B753-CCD7CA90F461}"/>
              </a:ext>
            </a:extLst>
          </p:cNvPr>
          <p:cNvSpPr txBox="1"/>
          <p:nvPr/>
        </p:nvSpPr>
        <p:spPr>
          <a:xfrm>
            <a:off x="147666" y="278296"/>
            <a:ext cx="551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Αντιστοιχισε τις εικόνες με τις λέξεις.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529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1744FE-389E-42A4-A7C2-289D96D4173F}"/>
              </a:ext>
            </a:extLst>
          </p:cNvPr>
          <p:cNvSpPr txBox="1"/>
          <p:nvPr/>
        </p:nvSpPr>
        <p:spPr>
          <a:xfrm>
            <a:off x="1913206" y="5669280"/>
            <a:ext cx="7835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Έξω χιονίζει και κάνει κρύο.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6443A8-D1E0-447C-8275-A3F2323B6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243" y="636414"/>
            <a:ext cx="7673009" cy="464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4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3B6C5A-15FE-4157-AD74-DB858FF83CBB}"/>
              </a:ext>
            </a:extLst>
          </p:cNvPr>
          <p:cNvSpPr txBox="1"/>
          <p:nvPr/>
        </p:nvSpPr>
        <p:spPr>
          <a:xfrm>
            <a:off x="970671" y="506437"/>
            <a:ext cx="9847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/>
              <a:t>Πού είναι τα παιδιά; </a:t>
            </a:r>
            <a:endParaRPr lang="en-GB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0D73CE-790A-4C07-8A13-1B340FA4D7B5}"/>
              </a:ext>
            </a:extLst>
          </p:cNvPr>
          <p:cNvSpPr txBox="1"/>
          <p:nvPr/>
        </p:nvSpPr>
        <p:spPr>
          <a:xfrm>
            <a:off x="1580760" y="5920676"/>
            <a:ext cx="39838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Τι κάνουν τα παιδιά;  </a:t>
            </a:r>
            <a:endParaRPr lang="en-GB" sz="3200" dirty="0"/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3F252D-223B-4D72-A990-D4103C27B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247" y="1114441"/>
            <a:ext cx="5780640" cy="46291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CA0435-1BA2-483D-9768-C6E65A3B6035}"/>
              </a:ext>
            </a:extLst>
          </p:cNvPr>
          <p:cNvSpPr txBox="1"/>
          <p:nvPr/>
        </p:nvSpPr>
        <p:spPr>
          <a:xfrm>
            <a:off x="5326827" y="475512"/>
            <a:ext cx="6507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/>
              <a:t>Τα παιδιά είναι στο πάρκο. </a:t>
            </a:r>
            <a:endParaRPr lang="en-GB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561EC9-1062-4BC8-9D60-8414A1C330D9}"/>
              </a:ext>
            </a:extLst>
          </p:cNvPr>
          <p:cNvSpPr txBox="1"/>
          <p:nvPr/>
        </p:nvSpPr>
        <p:spPr>
          <a:xfrm>
            <a:off x="6599583" y="5782212"/>
            <a:ext cx="5592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/>
              <a:t>Τα παιδιά παίζουν στο χιόνι</a:t>
            </a:r>
            <a:r>
              <a:rPr lang="el-GR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250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622C1E-3C05-4A04-A019-D5D26049E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576" y="638975"/>
            <a:ext cx="2196227" cy="18856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45B1BA-4538-4843-A855-E01E6B898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354" y="3255010"/>
            <a:ext cx="2196226" cy="2085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75079C-5DBF-4510-98A9-FDD4667E2C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8452" y="3613665"/>
            <a:ext cx="2845195" cy="20465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6ABC88-35D9-40C5-A93B-A539672B45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282" y="1435588"/>
            <a:ext cx="1743075" cy="2619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CBA8DB-9985-48B5-A874-34ADA63BB9DC}"/>
              </a:ext>
            </a:extLst>
          </p:cNvPr>
          <p:cNvSpPr txBox="1"/>
          <p:nvPr/>
        </p:nvSpPr>
        <p:spPr>
          <a:xfrm>
            <a:off x="914400" y="534572"/>
            <a:ext cx="1067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Πώς είναι ο καιρός τον Χειμώνα;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A8E8D8-454B-4D74-B9F2-8879017F065C}"/>
              </a:ext>
            </a:extLst>
          </p:cNvPr>
          <p:cNvSpPr txBox="1"/>
          <p:nvPr/>
        </p:nvSpPr>
        <p:spPr>
          <a:xfrm>
            <a:off x="407963" y="4452271"/>
            <a:ext cx="227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Κάνει κρύο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0F1819-BEE1-4311-863B-B2BE89605F17}"/>
              </a:ext>
            </a:extLst>
          </p:cNvPr>
          <p:cNvSpPr txBox="1"/>
          <p:nvPr/>
        </p:nvSpPr>
        <p:spPr>
          <a:xfrm>
            <a:off x="2949026" y="5716566"/>
            <a:ext cx="338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Έχει σύννεφα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EF9AC3-B3D1-423A-A91E-DA352E9EB61D}"/>
              </a:ext>
            </a:extLst>
          </p:cNvPr>
          <p:cNvSpPr txBox="1"/>
          <p:nvPr/>
        </p:nvSpPr>
        <p:spPr>
          <a:xfrm>
            <a:off x="5153835" y="2315208"/>
            <a:ext cx="259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Φυσάει 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DD6E9B-5228-4203-A941-FE7DD6BBADA2}"/>
              </a:ext>
            </a:extLst>
          </p:cNvPr>
          <p:cNvSpPr txBox="1"/>
          <p:nvPr/>
        </p:nvSpPr>
        <p:spPr>
          <a:xfrm>
            <a:off x="7103424" y="5475542"/>
            <a:ext cx="259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Βρέχει 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9F0C49-ED9F-4FCE-9308-464D0243F61E}"/>
              </a:ext>
            </a:extLst>
          </p:cNvPr>
          <p:cNvSpPr txBox="1"/>
          <p:nvPr/>
        </p:nvSpPr>
        <p:spPr>
          <a:xfrm>
            <a:off x="8892209" y="2745275"/>
            <a:ext cx="225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Χιονίζει 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64E57E-09B6-4506-844E-E3B227799D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6022" y="582022"/>
            <a:ext cx="21812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7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4888F9-D803-4DB1-A3FD-348FEFD0A2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1" t="5220" r="70806" b="6428"/>
          <a:stretch/>
        </p:blipFill>
        <p:spPr>
          <a:xfrm>
            <a:off x="3337475" y="2127155"/>
            <a:ext cx="2338751" cy="46314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1C9436-C1E2-40B0-9838-5F0185CA369B}"/>
              </a:ext>
            </a:extLst>
          </p:cNvPr>
          <p:cNvSpPr txBox="1"/>
          <p:nvPr/>
        </p:nvSpPr>
        <p:spPr>
          <a:xfrm>
            <a:off x="1209822" y="239151"/>
            <a:ext cx="10325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Τι φοράμε τον Χειμώνα;</a:t>
            </a:r>
            <a:endParaRPr lang="en-GB" sz="32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92FAD0B-0FC7-4997-94D6-107C504EC560}"/>
              </a:ext>
            </a:extLst>
          </p:cNvPr>
          <p:cNvGrpSpPr/>
          <p:nvPr/>
        </p:nvGrpSpPr>
        <p:grpSpPr>
          <a:xfrm>
            <a:off x="95699" y="939548"/>
            <a:ext cx="3378405" cy="2271962"/>
            <a:chOff x="811932" y="1021665"/>
            <a:chExt cx="3378405" cy="227196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99B273C-9E58-4962-AC78-26C99E04AC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3098" t="5938" r="10227" b="58516"/>
            <a:stretch/>
          </p:blipFill>
          <p:spPr>
            <a:xfrm>
              <a:off x="811932" y="1021665"/>
              <a:ext cx="2538008" cy="202223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45DBD2-1A69-482A-B4A1-9E3AA26BC4FA}"/>
                </a:ext>
              </a:extLst>
            </p:cNvPr>
            <p:cNvSpPr txBox="1"/>
            <p:nvPr/>
          </p:nvSpPr>
          <p:spPr>
            <a:xfrm>
              <a:off x="1545611" y="2924295"/>
              <a:ext cx="26447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Το παλτό</a:t>
              </a:r>
              <a:endParaRPr lang="en-GB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7BA192-D1B3-4F6C-AA55-99B0D2F7458B}"/>
              </a:ext>
            </a:extLst>
          </p:cNvPr>
          <p:cNvGrpSpPr/>
          <p:nvPr/>
        </p:nvGrpSpPr>
        <p:grpSpPr>
          <a:xfrm>
            <a:off x="6933540" y="601615"/>
            <a:ext cx="2963597" cy="2349369"/>
            <a:chOff x="6933540" y="601615"/>
            <a:chExt cx="2963597" cy="234936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EF9FD83-FD73-4AB4-97C8-13A1BE1FFC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626" t="51897" r="39915" b="18750"/>
            <a:stretch/>
          </p:blipFill>
          <p:spPr>
            <a:xfrm>
              <a:off x="6933540" y="601615"/>
              <a:ext cx="2963597" cy="2043055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0C72BD-72CD-4887-853A-8A88E187C2A3}"/>
                </a:ext>
              </a:extLst>
            </p:cNvPr>
            <p:cNvSpPr txBox="1"/>
            <p:nvPr/>
          </p:nvSpPr>
          <p:spPr>
            <a:xfrm>
              <a:off x="7644873" y="2581652"/>
              <a:ext cx="20669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Το πουλοβερ</a:t>
              </a:r>
              <a:endParaRPr lang="en-GB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1874153-72A9-471E-8649-8849301A9EC0}"/>
              </a:ext>
            </a:extLst>
          </p:cNvPr>
          <p:cNvGrpSpPr/>
          <p:nvPr/>
        </p:nvGrpSpPr>
        <p:grpSpPr>
          <a:xfrm>
            <a:off x="10053037" y="3304729"/>
            <a:ext cx="1796378" cy="3604901"/>
            <a:chOff x="10395622" y="1872789"/>
            <a:chExt cx="1796378" cy="360490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3C9C26E-2E4A-460D-86F2-C6AB586604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9813" t="42803" r="25207" b="6652"/>
            <a:stretch/>
          </p:blipFill>
          <p:spPr>
            <a:xfrm>
              <a:off x="10395622" y="1872789"/>
              <a:ext cx="1603717" cy="323556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396E415-810D-4238-87E2-33081E057289}"/>
                </a:ext>
              </a:extLst>
            </p:cNvPr>
            <p:cNvSpPr txBox="1"/>
            <p:nvPr/>
          </p:nvSpPr>
          <p:spPr>
            <a:xfrm>
              <a:off x="10489339" y="5108358"/>
              <a:ext cx="1702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Το παντελόνι</a:t>
              </a:r>
              <a:endParaRPr lang="en-GB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ABCABFD-451E-413F-B02A-F7DD741EC5BD}"/>
              </a:ext>
            </a:extLst>
          </p:cNvPr>
          <p:cNvGrpSpPr/>
          <p:nvPr/>
        </p:nvGrpSpPr>
        <p:grpSpPr>
          <a:xfrm>
            <a:off x="7889247" y="4284121"/>
            <a:ext cx="2223498" cy="2494030"/>
            <a:chOff x="7488300" y="3818792"/>
            <a:chExt cx="2223498" cy="249403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A5EAE2F-0792-44F6-99AD-584702AF2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88300" y="3818792"/>
              <a:ext cx="2066925" cy="22098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A1DD31F-2C8E-4B90-8ED3-D2B57EE1B759}"/>
                </a:ext>
              </a:extLst>
            </p:cNvPr>
            <p:cNvSpPr txBox="1"/>
            <p:nvPr/>
          </p:nvSpPr>
          <p:spPr>
            <a:xfrm>
              <a:off x="7802880" y="5943490"/>
              <a:ext cx="1908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Το σακάκι</a:t>
              </a:r>
              <a:endParaRPr lang="en-GB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EA2476-9660-4ECB-9883-FB4C3E9B0D61}"/>
              </a:ext>
            </a:extLst>
          </p:cNvPr>
          <p:cNvGrpSpPr/>
          <p:nvPr/>
        </p:nvGrpSpPr>
        <p:grpSpPr>
          <a:xfrm>
            <a:off x="66471" y="3954222"/>
            <a:ext cx="2115491" cy="1576914"/>
            <a:chOff x="1702661" y="4825219"/>
            <a:chExt cx="3022653" cy="185693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8F8DE40-5EE5-4F90-AD8F-5CA04628F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02661" y="4825219"/>
              <a:ext cx="1687653" cy="154402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6CFEBB3-3D29-42D7-9996-ACE9F8DEFDAA}"/>
                </a:ext>
              </a:extLst>
            </p:cNvPr>
            <p:cNvSpPr txBox="1"/>
            <p:nvPr/>
          </p:nvSpPr>
          <p:spPr>
            <a:xfrm>
              <a:off x="1974565" y="6312822"/>
              <a:ext cx="2750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Οι μπότες</a:t>
              </a:r>
              <a:endParaRPr lang="en-GB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8AB027-637B-4C51-B645-7D30CCB9D0E7}"/>
              </a:ext>
            </a:extLst>
          </p:cNvPr>
          <p:cNvGrpSpPr/>
          <p:nvPr/>
        </p:nvGrpSpPr>
        <p:grpSpPr>
          <a:xfrm>
            <a:off x="1753431" y="3965760"/>
            <a:ext cx="2426762" cy="2528003"/>
            <a:chOff x="2354510" y="3457078"/>
            <a:chExt cx="2577605" cy="252800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F0D51F7-E9A6-4372-A55F-B07888DF9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54510" y="3457078"/>
              <a:ext cx="1469227" cy="217988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FF1B448-FB56-4545-8F35-CCF53902927D}"/>
                </a:ext>
              </a:extLst>
            </p:cNvPr>
            <p:cNvSpPr txBox="1"/>
            <p:nvPr/>
          </p:nvSpPr>
          <p:spPr>
            <a:xfrm>
              <a:off x="2480202" y="5615749"/>
              <a:ext cx="24519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Το μαγιό</a:t>
              </a:r>
              <a:endParaRPr lang="en-GB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9A78156-49EC-4ABF-8C27-F7EAB0685942}"/>
              </a:ext>
            </a:extLst>
          </p:cNvPr>
          <p:cNvGrpSpPr/>
          <p:nvPr/>
        </p:nvGrpSpPr>
        <p:grpSpPr>
          <a:xfrm>
            <a:off x="10073711" y="215648"/>
            <a:ext cx="1642751" cy="1817132"/>
            <a:chOff x="10165140" y="693542"/>
            <a:chExt cx="1642751" cy="181713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A7E60D6-1336-4C31-82AE-18D84F5F55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3494"/>
            <a:stretch/>
          </p:blipFill>
          <p:spPr>
            <a:xfrm>
              <a:off x="10165140" y="693542"/>
              <a:ext cx="1470678" cy="14478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B31E3A-2F8B-46FA-8716-12CD639988DE}"/>
                </a:ext>
              </a:extLst>
            </p:cNvPr>
            <p:cNvSpPr txBox="1"/>
            <p:nvPr/>
          </p:nvSpPr>
          <p:spPr>
            <a:xfrm>
              <a:off x="10204174" y="2141342"/>
              <a:ext cx="16037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Τα σάνδαλα</a:t>
              </a:r>
              <a:endParaRPr lang="en-GB" dirty="0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763F9D13-3FC9-4199-98C8-19B46A47C8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2448" y="2907393"/>
            <a:ext cx="660761" cy="74844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80A338A-8D16-481C-B887-2B7862A3E5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7380" y="2483285"/>
            <a:ext cx="660761" cy="7484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0447B3A-8B45-43A6-8C91-78CF803F43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6808" y="5107180"/>
            <a:ext cx="788413" cy="89303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E6072E4-EEF7-4757-801E-94383E190D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30321" y="5769935"/>
            <a:ext cx="662673" cy="75061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4054A18-2818-49E5-8821-A57D7DD52F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177" y="5638800"/>
            <a:ext cx="686836" cy="777980"/>
          </a:xfrm>
          <a:prstGeom prst="rect">
            <a:avLst/>
          </a:prstGeom>
        </p:spPr>
      </p:pic>
      <p:sp>
        <p:nvSpPr>
          <p:cNvPr id="33" name="Multiplication Sign 32">
            <a:extLst>
              <a:ext uri="{FF2B5EF4-FFF2-40B4-BE49-F238E27FC236}">
                <a16:creationId xmlns:a16="http://schemas.microsoft.com/office/drawing/2014/main" id="{821E6D08-D58B-4F3F-A450-16004500B05E}"/>
              </a:ext>
            </a:extLst>
          </p:cNvPr>
          <p:cNvSpPr/>
          <p:nvPr/>
        </p:nvSpPr>
        <p:spPr>
          <a:xfrm>
            <a:off x="10144110" y="608483"/>
            <a:ext cx="2173076" cy="201143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26B48B9-1AD6-4E0E-9528-8EA6B3BC7C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8963" y="4730845"/>
            <a:ext cx="1481456" cy="14143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4518FD-34CF-4B6C-B414-D564490645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96506" y="989306"/>
            <a:ext cx="1982340" cy="134828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2C09F53-3AE8-41A7-AAE8-83D5AB84CBAA}"/>
              </a:ext>
            </a:extLst>
          </p:cNvPr>
          <p:cNvSpPr txBox="1"/>
          <p:nvPr/>
        </p:nvSpPr>
        <p:spPr>
          <a:xfrm>
            <a:off x="2834504" y="2217512"/>
            <a:ext cx="1481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Ο σκούφος</a:t>
            </a:r>
            <a:endParaRPr lang="en-GB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7769DE8-5B5B-4320-BCB1-C57CDB5532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5627" y="881419"/>
            <a:ext cx="1543395" cy="154339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8AFD452-0DEF-46D4-BE57-669A11468A19}"/>
              </a:ext>
            </a:extLst>
          </p:cNvPr>
          <p:cNvSpPr txBox="1"/>
          <p:nvPr/>
        </p:nvSpPr>
        <p:spPr>
          <a:xfrm>
            <a:off x="5632070" y="1253810"/>
            <a:ext cx="1445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Το κασκόλ</a:t>
            </a:r>
            <a:endParaRPr lang="en-GB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7B667ED-0832-4097-A351-B5008DFF7E4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08296" y="3196457"/>
            <a:ext cx="1543395" cy="154339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D048D16-62F6-4212-8573-D1C422D5907C}"/>
              </a:ext>
            </a:extLst>
          </p:cNvPr>
          <p:cNvSpPr txBox="1"/>
          <p:nvPr/>
        </p:nvSpPr>
        <p:spPr>
          <a:xfrm>
            <a:off x="5801157" y="4749389"/>
            <a:ext cx="181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Τα γάντια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38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6" grpId="0"/>
      <p:bldP spid="34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BCBA8DB-9985-48B5-A874-34ADA63BB9DC}"/>
              </a:ext>
            </a:extLst>
          </p:cNvPr>
          <p:cNvSpPr txBox="1"/>
          <p:nvPr/>
        </p:nvSpPr>
        <p:spPr>
          <a:xfrm>
            <a:off x="914400" y="534572"/>
            <a:ext cx="1067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Πώς είναι ο καιρός τον Χειμώνα;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DD6E9B-5228-4203-A941-FE7DD6BBADA2}"/>
              </a:ext>
            </a:extLst>
          </p:cNvPr>
          <p:cNvSpPr txBox="1"/>
          <p:nvPr/>
        </p:nvSpPr>
        <p:spPr>
          <a:xfrm>
            <a:off x="7103424" y="5475542"/>
            <a:ext cx="259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 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9F0C49-ED9F-4FCE-9308-464D0243F61E}"/>
              </a:ext>
            </a:extLst>
          </p:cNvPr>
          <p:cNvSpPr txBox="1"/>
          <p:nvPr/>
        </p:nvSpPr>
        <p:spPr>
          <a:xfrm>
            <a:off x="8892209" y="2745275"/>
            <a:ext cx="225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 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64E57E-09B6-4506-844E-E3B227799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792" y="1057302"/>
            <a:ext cx="3381436" cy="3248541"/>
          </a:xfrm>
          <a:prstGeom prst="rect">
            <a:avLst/>
          </a:prstGeom>
        </p:spPr>
      </p:pic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A751AB97-3191-4D5E-8738-8D0654C2DF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509358"/>
              </p:ext>
            </p:extLst>
          </p:nvPr>
        </p:nvGraphicFramePr>
        <p:xfrm>
          <a:off x="1114974" y="5093758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1186479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66611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A. </a:t>
                      </a:r>
                      <a:r>
                        <a:rPr lang="el-GR" dirty="0"/>
                        <a:t>χιονίζει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Β. Φυσάει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929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Γ. βρέχει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Δ. Έχει ήλιο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859784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D85B85FE-0D18-49A1-A2AB-9B20E08D3748}"/>
              </a:ext>
            </a:extLst>
          </p:cNvPr>
          <p:cNvSpPr/>
          <p:nvPr/>
        </p:nvSpPr>
        <p:spPr>
          <a:xfrm>
            <a:off x="914400" y="5045475"/>
            <a:ext cx="1934817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47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BCBA8DB-9985-48B5-A874-34ADA63BB9DC}"/>
              </a:ext>
            </a:extLst>
          </p:cNvPr>
          <p:cNvSpPr txBox="1"/>
          <p:nvPr/>
        </p:nvSpPr>
        <p:spPr>
          <a:xfrm>
            <a:off x="914400" y="534572"/>
            <a:ext cx="1067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Πώς είναι ο καιρός τον Χειμώνα;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DD6E9B-5228-4203-A941-FE7DD6BBADA2}"/>
              </a:ext>
            </a:extLst>
          </p:cNvPr>
          <p:cNvSpPr txBox="1"/>
          <p:nvPr/>
        </p:nvSpPr>
        <p:spPr>
          <a:xfrm>
            <a:off x="7103424" y="5475542"/>
            <a:ext cx="259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 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9F0C49-ED9F-4FCE-9308-464D0243F61E}"/>
              </a:ext>
            </a:extLst>
          </p:cNvPr>
          <p:cNvSpPr txBox="1"/>
          <p:nvPr/>
        </p:nvSpPr>
        <p:spPr>
          <a:xfrm>
            <a:off x="8892209" y="2745275"/>
            <a:ext cx="225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 </a:t>
            </a:r>
            <a:endParaRPr lang="en-GB" dirty="0"/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A751AB97-3191-4D5E-8738-8D0654C2DF8B}"/>
              </a:ext>
            </a:extLst>
          </p:cNvPr>
          <p:cNvGraphicFramePr>
            <a:graphicFrameLocks noGrp="1"/>
          </p:cNvGraphicFramePr>
          <p:nvPr/>
        </p:nvGraphicFramePr>
        <p:xfrm>
          <a:off x="1114974" y="5093758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1186479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66611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A. </a:t>
                      </a:r>
                      <a:r>
                        <a:rPr lang="el-GR" dirty="0"/>
                        <a:t>χιονίζει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Β. Φυσάει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929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Γ. βρέχει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Δ. Έχει ήλιο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859784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D85B85FE-0D18-49A1-A2AB-9B20E08D3748}"/>
              </a:ext>
            </a:extLst>
          </p:cNvPr>
          <p:cNvSpPr/>
          <p:nvPr/>
        </p:nvSpPr>
        <p:spPr>
          <a:xfrm>
            <a:off x="914400" y="5475542"/>
            <a:ext cx="1934817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A3B720-1507-4DB9-BF0C-1B9DA02D7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657" y="1303553"/>
            <a:ext cx="2956221" cy="280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0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BCBA8DB-9985-48B5-A874-34ADA63BB9DC}"/>
              </a:ext>
            </a:extLst>
          </p:cNvPr>
          <p:cNvSpPr txBox="1"/>
          <p:nvPr/>
        </p:nvSpPr>
        <p:spPr>
          <a:xfrm>
            <a:off x="914400" y="534572"/>
            <a:ext cx="1067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Πώς είναι ο καιρός τον Χειμώνα;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DD6E9B-5228-4203-A941-FE7DD6BBADA2}"/>
              </a:ext>
            </a:extLst>
          </p:cNvPr>
          <p:cNvSpPr txBox="1"/>
          <p:nvPr/>
        </p:nvSpPr>
        <p:spPr>
          <a:xfrm>
            <a:off x="7103424" y="5475542"/>
            <a:ext cx="259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 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9F0C49-ED9F-4FCE-9308-464D0243F61E}"/>
              </a:ext>
            </a:extLst>
          </p:cNvPr>
          <p:cNvSpPr txBox="1"/>
          <p:nvPr/>
        </p:nvSpPr>
        <p:spPr>
          <a:xfrm>
            <a:off x="8892209" y="2745275"/>
            <a:ext cx="225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 </a:t>
            </a:r>
            <a:endParaRPr lang="en-GB" dirty="0"/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A751AB97-3191-4D5E-8738-8D0654C2DF8B}"/>
              </a:ext>
            </a:extLst>
          </p:cNvPr>
          <p:cNvGraphicFramePr>
            <a:graphicFrameLocks noGrp="1"/>
          </p:cNvGraphicFramePr>
          <p:nvPr/>
        </p:nvGraphicFramePr>
        <p:xfrm>
          <a:off x="1114974" y="5093758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1186479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66611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A. </a:t>
                      </a:r>
                      <a:r>
                        <a:rPr lang="el-GR" dirty="0"/>
                        <a:t>χιονίζει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Β. Φυσάει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929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Γ. βρέχει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Δ. Έχει ήλιο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859784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D85B85FE-0D18-49A1-A2AB-9B20E08D3748}"/>
              </a:ext>
            </a:extLst>
          </p:cNvPr>
          <p:cNvSpPr/>
          <p:nvPr/>
        </p:nvSpPr>
        <p:spPr>
          <a:xfrm>
            <a:off x="4650235" y="5093758"/>
            <a:ext cx="1934817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CE8DA9-1AC4-42A2-8666-3F767BAB9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365" y="1285688"/>
            <a:ext cx="3734558" cy="320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BCBA8DB-9985-48B5-A874-34ADA63BB9DC}"/>
              </a:ext>
            </a:extLst>
          </p:cNvPr>
          <p:cNvSpPr txBox="1"/>
          <p:nvPr/>
        </p:nvSpPr>
        <p:spPr>
          <a:xfrm>
            <a:off x="914400" y="534572"/>
            <a:ext cx="1067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Πώς είναι ο καιρός τον Χειμώνα;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DD6E9B-5228-4203-A941-FE7DD6BBADA2}"/>
              </a:ext>
            </a:extLst>
          </p:cNvPr>
          <p:cNvSpPr txBox="1"/>
          <p:nvPr/>
        </p:nvSpPr>
        <p:spPr>
          <a:xfrm>
            <a:off x="7103424" y="5475542"/>
            <a:ext cx="259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 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9F0C49-ED9F-4FCE-9308-464D0243F61E}"/>
              </a:ext>
            </a:extLst>
          </p:cNvPr>
          <p:cNvSpPr txBox="1"/>
          <p:nvPr/>
        </p:nvSpPr>
        <p:spPr>
          <a:xfrm>
            <a:off x="8892209" y="2745275"/>
            <a:ext cx="225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 </a:t>
            </a:r>
            <a:endParaRPr lang="en-GB" dirty="0"/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A751AB97-3191-4D5E-8738-8D0654C2DF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686711"/>
              </p:ext>
            </p:extLst>
          </p:nvPr>
        </p:nvGraphicFramePr>
        <p:xfrm>
          <a:off x="1114974" y="5093758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1186479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66611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A. </a:t>
                      </a:r>
                      <a:r>
                        <a:rPr lang="el-GR" dirty="0"/>
                        <a:t>χιονίζει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Β. Φυσάει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929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Γ. έχει σύννεφα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Δ. Έχει ήλιο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859784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D85B85FE-0D18-49A1-A2AB-9B20E08D3748}"/>
              </a:ext>
            </a:extLst>
          </p:cNvPr>
          <p:cNvSpPr/>
          <p:nvPr/>
        </p:nvSpPr>
        <p:spPr>
          <a:xfrm>
            <a:off x="1077447" y="5475542"/>
            <a:ext cx="1934817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E7C809-A755-4F2F-8747-E68AC4DED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482" y="1394910"/>
            <a:ext cx="2847079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5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331</Words>
  <Application>Microsoft Office PowerPoint</Application>
  <PresentationFormat>Widescreen</PresentationFormat>
  <Paragraphs>103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16</cp:revision>
  <dcterms:created xsi:type="dcterms:W3CDTF">2019-11-08T19:27:12Z</dcterms:created>
  <dcterms:modified xsi:type="dcterms:W3CDTF">2021-01-22T19:10:03Z</dcterms:modified>
</cp:coreProperties>
</file>