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51"/>
  </p:notesMasterIdLst>
  <p:handoutMasterIdLst>
    <p:handoutMasterId r:id="rId52"/>
  </p:handoutMasterIdLst>
  <p:sldIdLst>
    <p:sldId id="300" r:id="rId2"/>
    <p:sldId id="319" r:id="rId3"/>
    <p:sldId id="328" r:id="rId4"/>
    <p:sldId id="326" r:id="rId5"/>
    <p:sldId id="327" r:id="rId6"/>
    <p:sldId id="334" r:id="rId7"/>
    <p:sldId id="333" r:id="rId8"/>
    <p:sldId id="313" r:id="rId9"/>
    <p:sldId id="314" r:id="rId10"/>
    <p:sldId id="315" r:id="rId11"/>
    <p:sldId id="312" r:id="rId12"/>
    <p:sldId id="304" r:id="rId13"/>
    <p:sldId id="307" r:id="rId14"/>
    <p:sldId id="322" r:id="rId15"/>
    <p:sldId id="323" r:id="rId16"/>
    <p:sldId id="302" r:id="rId17"/>
    <p:sldId id="364" r:id="rId18"/>
    <p:sldId id="260" r:id="rId19"/>
    <p:sldId id="293" r:id="rId20"/>
    <p:sldId id="279" r:id="rId21"/>
    <p:sldId id="297" r:id="rId22"/>
    <p:sldId id="280" r:id="rId23"/>
    <p:sldId id="286" r:id="rId24"/>
    <p:sldId id="275" r:id="rId25"/>
    <p:sldId id="281" r:id="rId26"/>
    <p:sldId id="278" r:id="rId27"/>
    <p:sldId id="295" r:id="rId28"/>
    <p:sldId id="287" r:id="rId29"/>
    <p:sldId id="290" r:id="rId30"/>
    <p:sldId id="272" r:id="rId31"/>
    <p:sldId id="271" r:id="rId32"/>
    <p:sldId id="362" r:id="rId33"/>
    <p:sldId id="342" r:id="rId34"/>
    <p:sldId id="344" r:id="rId35"/>
    <p:sldId id="346" r:id="rId36"/>
    <p:sldId id="348" r:id="rId37"/>
    <p:sldId id="350" r:id="rId38"/>
    <p:sldId id="353" r:id="rId39"/>
    <p:sldId id="337" r:id="rId40"/>
    <p:sldId id="368" r:id="rId41"/>
    <p:sldId id="367" r:id="rId42"/>
    <p:sldId id="366" r:id="rId43"/>
    <p:sldId id="357" r:id="rId44"/>
    <p:sldId id="359" r:id="rId45"/>
    <p:sldId id="360" r:id="rId46"/>
    <p:sldId id="361" r:id="rId47"/>
    <p:sldId id="356" r:id="rId48"/>
    <p:sldId id="355" r:id="rId49"/>
    <p:sldId id="274" r:id="rId5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Palatino Linotype" panose="02040502050505030304" pitchFamily="18" charset="0"/>
      <p:regular r:id="rId57"/>
      <p:bold r:id="rId58"/>
      <p:italic r:id="rId59"/>
      <p:boldItalic r:id="rId60"/>
    </p:embeddedFont>
    <p:embeddedFont>
      <p:font typeface="Report Rg" panose="020F0503030200020004" pitchFamily="34" charset="77"/>
      <p:regular r:id="rId61"/>
      <p:bold r:id="rId62"/>
    </p:embeddedFont>
    <p:embeddedFont>
      <p:font typeface="Twinkl" pitchFamily="2" charset="77"/>
      <p:regular r:id="rId63"/>
      <p:bold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0105"/>
    <a:srgbClr val="DECA08"/>
    <a:srgbClr val="FBEF8A"/>
    <a:srgbClr val="18A0DB"/>
    <a:srgbClr val="DE1E5A"/>
    <a:srgbClr val="4DB1E3"/>
    <a:srgbClr val="80C1EB"/>
    <a:srgbClr val="ACDDFC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55" autoAdjust="0"/>
    <p:restoredTop sz="94660"/>
  </p:normalViewPr>
  <p:slideViewPr>
    <p:cSldViewPr snapToGrid="0" showGuides="1">
      <p:cViewPr varScale="1">
        <p:scale>
          <a:sx n="98" d="100"/>
          <a:sy n="98" d="100"/>
        </p:scale>
        <p:origin x="1520" y="19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63" Type="http://schemas.openxmlformats.org/officeDocument/2006/relationships/font" Target="fonts/font11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60" Type="http://schemas.openxmlformats.org/officeDocument/2006/relationships/font" Target="fonts/font8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02/12/2021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02/12/2021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m/resources/early-childhood-usa/themes-early-childhood-usa/clothes-themes-early-childhood-usa-resources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m/resources/early-childhood-usa/themes-early-childhood-usa/clothes-themes-early-childhood-usa-resources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4F04488D-01A6-4C86-9EFD-92EC886F6E78}"/>
              </a:ext>
            </a:extLst>
          </p:cNvPr>
          <p:cNvSpPr/>
          <p:nvPr userDrawn="1"/>
        </p:nvSpPr>
        <p:spPr>
          <a:xfrm>
            <a:off x="90737" y="5988045"/>
            <a:ext cx="988291" cy="6742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Report Rg" panose="020F05030302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EFDD7-8D0E-4AAF-83E0-BD39C62BD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E2071-35A3-4E36-A6EF-B001953B06FB}" type="datetimeFigureOut">
              <a:rPr lang="en-GB"/>
              <a:pPr>
                <a:defRPr/>
              </a:pPr>
              <a:t>02/12/2021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D3180-3ABC-4B21-9FCD-94661F4A2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251F5-1509-4C6C-A8AE-825CDED73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0EA606-1AA9-43C1-83A2-05846C9310F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7" name="Rectangle 6">
            <a:hlinkClick r:id="rId3"/>
            <a:extLst>
              <a:ext uri="{FF2B5EF4-FFF2-40B4-BE49-F238E27FC236}">
                <a16:creationId xmlns:a16="http://schemas.microsoft.com/office/drawing/2014/main" id="{C257BEC8-05B1-41F7-85C4-6B819402E260}"/>
              </a:ext>
            </a:extLst>
          </p:cNvPr>
          <p:cNvSpPr/>
          <p:nvPr userDrawn="1"/>
        </p:nvSpPr>
        <p:spPr>
          <a:xfrm>
            <a:off x="90737" y="5988045"/>
            <a:ext cx="988291" cy="6742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892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12B514-8C2B-40AB-921E-E1B4BEF6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E2768-D2E3-4803-A30E-62DEBEE1B525}" type="datetimeFigureOut">
              <a:rPr lang="en-GB" smtClean="0"/>
              <a:t>02/12/2021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877C0F-E55E-4440-8AA3-AE0020B98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2C522-5971-44B5-8500-CE04B8403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95B3D-D4F4-4B15-A856-D3794CC2AF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931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  <p:sldLayoutId id="2147483668" r:id="rId6"/>
    <p:sldLayoutId id="214748366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Report Rg" panose="020F05030302000200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Report Rg" panose="020F0503030200020004" pitchFamily="34" charset="0"/>
          <a:ea typeface="Report Rg" panose="020F050303020002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Report Rg" panose="020F0503030200020004" pitchFamily="34" charset="0"/>
          <a:ea typeface="Report Rg" panose="020F050303020002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Report Rg" panose="020F0503030200020004" pitchFamily="34" charset="0"/>
          <a:ea typeface="Report Rg" panose="020F050303020002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Report Rg" panose="020F0503030200020004" pitchFamily="34" charset="0"/>
          <a:ea typeface="Report Rg" panose="020F050303020002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Report Rg" panose="020F0503030200020004" pitchFamily="34" charset="0"/>
          <a:ea typeface="Report Rg" panose="020F050303020002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39.png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2" Type="http://schemas.openxmlformats.org/officeDocument/2006/relationships/image" Target="../media/image10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5" Type="http://schemas.openxmlformats.org/officeDocument/2006/relationships/image" Target="../media/image6.png"/><Relationship Id="rId10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12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2" Type="http://schemas.openxmlformats.org/officeDocument/2006/relationships/image" Target="../media/image10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5" Type="http://schemas.openxmlformats.org/officeDocument/2006/relationships/image" Target="../media/image6.png"/><Relationship Id="rId10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12.png"/><Relationship Id="rId14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2" Type="http://schemas.openxmlformats.org/officeDocument/2006/relationships/image" Target="../media/image10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5" Type="http://schemas.openxmlformats.org/officeDocument/2006/relationships/image" Target="../media/image6.png"/><Relationship Id="rId10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12.png"/><Relationship Id="rId14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2" Type="http://schemas.openxmlformats.org/officeDocument/2006/relationships/image" Target="../media/image10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5" Type="http://schemas.openxmlformats.org/officeDocument/2006/relationships/image" Target="../media/image6.png"/><Relationship Id="rId10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12.png"/><Relationship Id="rId14" Type="http://schemas.openxmlformats.org/officeDocument/2006/relationships/image" Target="../media/image1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2" Type="http://schemas.openxmlformats.org/officeDocument/2006/relationships/image" Target="../media/image10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5" Type="http://schemas.openxmlformats.org/officeDocument/2006/relationships/image" Target="../media/image6.png"/><Relationship Id="rId10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12.png"/><Relationship Id="rId14" Type="http://schemas.openxmlformats.org/officeDocument/2006/relationships/image" Target="../media/image1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2" Type="http://schemas.openxmlformats.org/officeDocument/2006/relationships/image" Target="../media/image10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5" Type="http://schemas.openxmlformats.org/officeDocument/2006/relationships/image" Target="../media/image6.png"/><Relationship Id="rId10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12.png"/><Relationship Id="rId14" Type="http://schemas.openxmlformats.org/officeDocument/2006/relationships/image" Target="../media/image1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2" Type="http://schemas.openxmlformats.org/officeDocument/2006/relationships/image" Target="../media/image10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5" Type="http://schemas.openxmlformats.org/officeDocument/2006/relationships/image" Target="../media/image6.png"/><Relationship Id="rId10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12.png"/><Relationship Id="rId14" Type="http://schemas.openxmlformats.org/officeDocument/2006/relationships/image" Target="../media/image1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2" Type="http://schemas.openxmlformats.org/officeDocument/2006/relationships/image" Target="../media/image10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5" Type="http://schemas.openxmlformats.org/officeDocument/2006/relationships/image" Target="../media/image6.png"/><Relationship Id="rId10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12.png"/><Relationship Id="rId14" Type="http://schemas.openxmlformats.org/officeDocument/2006/relationships/image" Target="../media/image1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2" Type="http://schemas.openxmlformats.org/officeDocument/2006/relationships/image" Target="../media/image10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5" Type="http://schemas.openxmlformats.org/officeDocument/2006/relationships/image" Target="../media/image6.png"/><Relationship Id="rId10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12.png"/><Relationship Id="rId14" Type="http://schemas.openxmlformats.org/officeDocument/2006/relationships/image" Target="../media/image1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2" Type="http://schemas.openxmlformats.org/officeDocument/2006/relationships/image" Target="../media/image10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5" Type="http://schemas.openxmlformats.org/officeDocument/2006/relationships/image" Target="../media/image6.png"/><Relationship Id="rId10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12.png"/><Relationship Id="rId14" Type="http://schemas.openxmlformats.org/officeDocument/2006/relationships/image" Target="../media/image1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NUL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55FE2-99D6-4588-8524-190792063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6" y="753797"/>
            <a:ext cx="8220075" cy="994306"/>
          </a:xfrm>
        </p:spPr>
        <p:txBody>
          <a:bodyPr/>
          <a:lstStyle/>
          <a:p>
            <a:r>
              <a:rPr lang="el-GR" dirty="0">
                <a:solidFill>
                  <a:srgbClr val="FF0000"/>
                </a:solidFill>
              </a:rPr>
              <a:t>Ρούχα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5122" name="Picture 2" descr="Clip Art Hang Up Clothes Clipart - Hanging Clothes Clip Art, HD Png  Download - kindpng">
            <a:extLst>
              <a:ext uri="{FF2B5EF4-FFF2-40B4-BE49-F238E27FC236}">
                <a16:creationId xmlns:a16="http://schemas.microsoft.com/office/drawing/2014/main" id="{270FC46B-80F7-4E97-9972-C63919B67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50" y="1597891"/>
            <a:ext cx="7869877" cy="462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A70582-3D30-453A-9163-719044E6B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625" y="6609195"/>
            <a:ext cx="1095375" cy="2857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080BD24-93EF-4298-902A-6501497FC6EC}"/>
              </a:ext>
            </a:extLst>
          </p:cNvPr>
          <p:cNvSpPr txBox="1">
            <a:spLocks/>
          </p:cNvSpPr>
          <p:nvPr/>
        </p:nvSpPr>
        <p:spPr>
          <a:xfrm>
            <a:off x="-2350657" y="488131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Report Rg" panose="020F0503030200020004" pitchFamily="34" charset="0"/>
                <a:ea typeface="+mj-ea"/>
                <a:cs typeface="+mj-cs"/>
              </a:defRPr>
            </a:lvl1pPr>
          </a:lstStyle>
          <a:p>
            <a:r>
              <a:rPr lang="el-GR" u="sng" dirty="0">
                <a:solidFill>
                  <a:schemeClr val="tx1"/>
                </a:solidFill>
              </a:rPr>
              <a:t>Άσκηση</a:t>
            </a:r>
            <a:r>
              <a:rPr lang="el-GR" dirty="0">
                <a:solidFill>
                  <a:schemeClr val="tx1"/>
                </a:solidFill>
              </a:rPr>
              <a:t>  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0D55A3A-4E8E-4708-8E38-13ED55CDE802}"/>
              </a:ext>
            </a:extLst>
          </p:cNvPr>
          <p:cNvSpPr txBox="1">
            <a:spLocks/>
          </p:cNvSpPr>
          <p:nvPr/>
        </p:nvSpPr>
        <p:spPr>
          <a:xfrm>
            <a:off x="2650837" y="753797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Report Rg" panose="020F0503030200020004" pitchFamily="34" charset="0"/>
                <a:ea typeface="+mj-ea"/>
                <a:cs typeface="+mj-cs"/>
              </a:defRPr>
            </a:lvl1pPr>
          </a:lstStyle>
          <a:p>
            <a:r>
              <a:rPr lang="el-GR" sz="3200" dirty="0">
                <a:solidFill>
                  <a:srgbClr val="FF0000"/>
                </a:solidFill>
              </a:rPr>
              <a:t>(Λεξιλόγιο)</a:t>
            </a:r>
            <a:endParaRPr lang="en-GB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665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DCB9D2C-3BCA-4DE3-B7CF-A8A906B78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778" y="3013501"/>
            <a:ext cx="22318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4800" b="1" dirty="0">
                <a:latin typeface="Report Rg" panose="020F0503030200020004" pitchFamily="34" charset="0"/>
              </a:rPr>
              <a:t>μπότες</a:t>
            </a:r>
            <a:endParaRPr lang="en-GB" altLang="en-US" sz="4800" b="1" dirty="0">
              <a:latin typeface="Report Rg" panose="020F05030302000200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CB4247-A622-4796-8BB5-A20190262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5" y="6574559"/>
            <a:ext cx="1095375" cy="285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84F321-FB4C-4C54-A971-13A481871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326" y="1572245"/>
            <a:ext cx="3317892" cy="328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28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80D0DC-4CFE-43C3-AAAA-C90DD8938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963" y="881398"/>
            <a:ext cx="6514466" cy="49190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FB3BA9-8119-4F64-B596-EC29F45BA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625" y="6537614"/>
            <a:ext cx="1095375" cy="285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214D96-855D-49D1-A81B-BFC4C4DC0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356" y="2848841"/>
            <a:ext cx="275319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4800" b="1" dirty="0">
                <a:latin typeface="Report Rg" panose="020F0503030200020004" pitchFamily="34" charset="0"/>
              </a:rPr>
              <a:t>πουλόβερ</a:t>
            </a:r>
            <a:endParaRPr lang="en-GB" altLang="en-US" sz="4800" b="1" dirty="0">
              <a:latin typeface="Report Rg" panose="020F05030302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2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E7AB48-6C1F-4E12-BB38-DDF6B22EEB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282" y="783271"/>
            <a:ext cx="5193210" cy="49432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D8ACF9-A111-4C38-B32A-07BFE6CDA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625" y="6572250"/>
            <a:ext cx="1095375" cy="285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C19963-3987-4688-A67A-3F5F9E66A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769" y="2956290"/>
            <a:ext cx="23683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4800" b="1" dirty="0">
                <a:latin typeface="Report Rg" panose="020F0503030200020004" pitchFamily="34" charset="0"/>
              </a:rPr>
              <a:t>μπλούζα</a:t>
            </a:r>
            <a:endParaRPr lang="en-GB" altLang="en-US" sz="4800" b="1" dirty="0">
              <a:latin typeface="Report Rg" panose="020F05030302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58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495628E-F7D3-48E0-8C4B-9311702E4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357" y="3013501"/>
            <a:ext cx="304453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4800" b="1" dirty="0">
                <a:latin typeface="Report Rg" panose="020F0503030200020004" pitchFamily="34" charset="0"/>
              </a:rPr>
              <a:t>πουκάμισο</a:t>
            </a:r>
            <a:endParaRPr lang="en-GB" altLang="en-US" sz="4800" b="1" dirty="0">
              <a:latin typeface="Report Rg" panose="020F05030302000200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D8ACF9-A111-4C38-B32A-07BFE6CDA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5" y="6572250"/>
            <a:ext cx="1095375" cy="285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CFCE04-76F4-4076-B16F-A01A35137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4073" y="1173383"/>
            <a:ext cx="3524467" cy="424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5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F110968-A6CA-4C26-A7AA-3648355C6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111" y="2844225"/>
            <a:ext cx="22274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4800" b="1" dirty="0">
                <a:latin typeface="Report Rg" panose="020F0503030200020004" pitchFamily="34" charset="0"/>
              </a:rPr>
              <a:t>φούστα</a:t>
            </a:r>
            <a:endParaRPr lang="en-GB" altLang="en-US" sz="4800" b="1" dirty="0">
              <a:latin typeface="Report Rg" panose="020F05030302000200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59B1FD-5F27-4D8A-868C-90524156F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5" y="6556086"/>
            <a:ext cx="1095375" cy="285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2DEC0D-9CD6-4D91-BBDF-25E3E189A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205" y="963901"/>
            <a:ext cx="5229225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73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32160BC-5A6D-407C-A505-0BB0B33E8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089" y="2728769"/>
            <a:ext cx="221708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4800" b="1" dirty="0">
                <a:latin typeface="Report Rg" panose="020F0503030200020004" pitchFamily="34" charset="0"/>
              </a:rPr>
              <a:t>φόρεμα</a:t>
            </a:r>
            <a:endParaRPr lang="en-GB" altLang="en-US" sz="4800" b="1" dirty="0">
              <a:latin typeface="Report Rg" panose="020F05030302000200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FB3BA9-8119-4F64-B596-EC29F45BA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5" y="6537614"/>
            <a:ext cx="1095375" cy="285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51AE66-41A7-447B-9A1B-4D5DAE29D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189" y="976019"/>
            <a:ext cx="4375294" cy="490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2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55FE2-99D6-4588-8524-190792063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6" y="753797"/>
            <a:ext cx="8220075" cy="994306"/>
          </a:xfrm>
        </p:spPr>
        <p:txBody>
          <a:bodyPr/>
          <a:lstStyle/>
          <a:p>
            <a:r>
              <a:rPr lang="el-GR" dirty="0">
                <a:solidFill>
                  <a:srgbClr val="FF0000"/>
                </a:solidFill>
              </a:rPr>
              <a:t>Μάντεψε  τα Ρούχα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5122" name="Picture 2" descr="Clip Art Hang Up Clothes Clipart - Hanging Clothes Clip Art, HD Png  Download - kindpng">
            <a:extLst>
              <a:ext uri="{FF2B5EF4-FFF2-40B4-BE49-F238E27FC236}">
                <a16:creationId xmlns:a16="http://schemas.microsoft.com/office/drawing/2014/main" id="{270FC46B-80F7-4E97-9972-C63919B67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50" y="1597891"/>
            <a:ext cx="7869877" cy="462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A70582-3D30-453A-9163-719044E6B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625" y="6609195"/>
            <a:ext cx="1095375" cy="28575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4AAE8E6-1565-4485-8DD1-073A6273C479}"/>
              </a:ext>
            </a:extLst>
          </p:cNvPr>
          <p:cNvSpPr/>
          <p:nvPr/>
        </p:nvSpPr>
        <p:spPr>
          <a:xfrm>
            <a:off x="1778000" y="728518"/>
            <a:ext cx="5588000" cy="1109760"/>
          </a:xfrm>
          <a:prstGeom prst="round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897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94941-FBD1-4954-BD8D-ABB1BEF34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63966" y="968422"/>
            <a:ext cx="8220075" cy="994306"/>
          </a:xfrm>
        </p:spPr>
        <p:txBody>
          <a:bodyPr/>
          <a:lstStyle/>
          <a:p>
            <a:r>
              <a:rPr lang="el-GR" u="sng" dirty="0">
                <a:solidFill>
                  <a:schemeClr val="tx1"/>
                </a:solidFill>
              </a:rPr>
              <a:t>Άσκηση</a:t>
            </a:r>
            <a:r>
              <a:rPr lang="el-GR" dirty="0">
                <a:solidFill>
                  <a:schemeClr val="tx1"/>
                </a:solidFill>
              </a:rPr>
              <a:t>  2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7879C6-0AF0-4DA1-9FEF-93D015954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5" y="6646141"/>
            <a:ext cx="1095375" cy="28575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98E674C-D818-48A1-AEDB-38CFF96DF1CA}"/>
              </a:ext>
            </a:extLst>
          </p:cNvPr>
          <p:cNvSpPr txBox="1">
            <a:spLocks/>
          </p:cNvSpPr>
          <p:nvPr/>
        </p:nvSpPr>
        <p:spPr>
          <a:xfrm>
            <a:off x="0" y="2543222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Report Rg" panose="020F0503030200020004" pitchFamily="34" charset="0"/>
                <a:ea typeface="+mj-ea"/>
                <a:cs typeface="+mj-cs"/>
              </a:defRPr>
            </a:lvl1pPr>
          </a:lstStyle>
          <a:p>
            <a:r>
              <a:rPr lang="el-GR" dirty="0">
                <a:solidFill>
                  <a:srgbClr val="FF0000"/>
                </a:solidFill>
              </a:rPr>
              <a:t>Μάντεψε τα ρούχα από τη σκιά τους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487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3">
            <a:extLst>
              <a:ext uri="{FF2B5EF4-FFF2-40B4-BE49-F238E27FC236}">
                <a16:creationId xmlns:a16="http://schemas.microsoft.com/office/drawing/2014/main" id="{48627E62-8816-4837-9D2E-4CBE4E3B8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38" y="2184400"/>
            <a:ext cx="24987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BDDDBD-62E8-4296-8D43-275B78CA137F}"/>
              </a:ext>
            </a:extLst>
          </p:cNvPr>
          <p:cNvSpPr txBox="1"/>
          <p:nvPr/>
        </p:nvSpPr>
        <p:spPr>
          <a:xfrm>
            <a:off x="159544" y="691833"/>
            <a:ext cx="8818201" cy="76944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sz="4400" b="1" dirty="0">
                <a:latin typeface="Report Rg" panose="020F0503030200020004" pitchFamily="34" charset="0"/>
              </a:rPr>
              <a:t>Τι  είναι</a:t>
            </a:r>
            <a:r>
              <a:rPr lang="el-GR" sz="4400" b="1" dirty="0">
                <a:latin typeface="Palatino Linotype" panose="02040502050505030304" pitchFamily="18" charset="0"/>
              </a:rPr>
              <a:t>;</a:t>
            </a:r>
            <a:endParaRPr lang="en-GB" sz="4400" b="1" dirty="0">
              <a:latin typeface="Palatino Linotype" panose="020405020505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E7AB48-6C1F-4E12-BB38-DDF6B22EEB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496" y="1387878"/>
            <a:ext cx="4565777" cy="43460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D8ACF9-A111-4C38-B32A-07BFE6CDA1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8625" y="6572250"/>
            <a:ext cx="1095375" cy="285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C19963-3987-4688-A67A-3F5F9E66A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750" y="5628498"/>
            <a:ext cx="16409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3200" b="1" dirty="0">
                <a:latin typeface="Report Rg" panose="020F0503030200020004" pitchFamily="34" charset="0"/>
              </a:rPr>
              <a:t>μπλούζα</a:t>
            </a:r>
            <a:endParaRPr lang="en-GB" altLang="en-US" sz="3200" b="1" dirty="0">
              <a:latin typeface="Report Rg" panose="020F05030302000200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495628E-F7D3-48E0-8C4B-9311702E4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9001" y="5518150"/>
            <a:ext cx="20507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3200" b="1" dirty="0">
                <a:latin typeface="Report Rg" panose="020F0503030200020004" pitchFamily="34" charset="0"/>
              </a:rPr>
              <a:t>πουκάμισο</a:t>
            </a:r>
            <a:endParaRPr lang="en-GB" altLang="en-US" sz="3200" b="1" dirty="0">
              <a:latin typeface="Report Rg" panose="020F05030302000200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BDDDBD-62E8-4296-8D43-275B78CA137F}"/>
              </a:ext>
            </a:extLst>
          </p:cNvPr>
          <p:cNvSpPr txBox="1"/>
          <p:nvPr/>
        </p:nvSpPr>
        <p:spPr>
          <a:xfrm>
            <a:off x="159544" y="691833"/>
            <a:ext cx="8818201" cy="76944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sz="4400" b="1" dirty="0">
                <a:latin typeface="Report Rg" panose="020F0503030200020004" pitchFamily="34" charset="0"/>
              </a:rPr>
              <a:t>Τι  είναι</a:t>
            </a:r>
            <a:r>
              <a:rPr lang="el-GR" sz="4400" b="1" dirty="0">
                <a:latin typeface="Palatino Linotype" panose="02040502050505030304" pitchFamily="18" charset="0"/>
              </a:rPr>
              <a:t>;</a:t>
            </a:r>
            <a:endParaRPr lang="en-GB" sz="4400" b="1" dirty="0">
              <a:latin typeface="Palatino Linotype" panose="020405020505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D8ACF9-A111-4C38-B32A-07BFE6CDA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5" y="6572250"/>
            <a:ext cx="1095375" cy="285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767CB1-16AD-45E3-9F8E-C036F73D6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492" y="1809649"/>
            <a:ext cx="2573770" cy="31036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CFCE04-76F4-4076-B16F-A01A35137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7492" y="1658866"/>
            <a:ext cx="2803090" cy="337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85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5EE57AA-C75D-4488-9629-7307DDFE3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135" y="2702503"/>
            <a:ext cx="20785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4800" b="1" dirty="0">
                <a:latin typeface="Report Rg" panose="020F0503030200020004" pitchFamily="34" charset="0"/>
              </a:rPr>
              <a:t>καπέλο</a:t>
            </a:r>
            <a:endParaRPr lang="en-GB" altLang="en-US" sz="4800" b="1" dirty="0">
              <a:latin typeface="Report Rg" panose="020F05030302000200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1F41D9-8622-4968-9E7E-B590689953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362" y="1062183"/>
            <a:ext cx="4922804" cy="45812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567CA1-1476-4891-AD09-D2176E923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625" y="6572250"/>
            <a:ext cx="109537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03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EA18F09-F458-43F2-95C4-C64CD0739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7317" y="5518150"/>
            <a:ext cx="19341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3200" b="1" dirty="0">
                <a:latin typeface="Report Rg" panose="020F0503030200020004" pitchFamily="34" charset="0"/>
              </a:rPr>
              <a:t>παντελόνι</a:t>
            </a:r>
            <a:endParaRPr lang="en-GB" altLang="en-US" sz="3200" b="1" dirty="0">
              <a:latin typeface="Report Rg" panose="020F0503030200020004" pitchFamily="34" charset="0"/>
            </a:endParaRPr>
          </a:p>
        </p:txBody>
      </p:sp>
      <p:pic>
        <p:nvPicPr>
          <p:cNvPr id="7173" name="Picture 3">
            <a:extLst>
              <a:ext uri="{FF2B5EF4-FFF2-40B4-BE49-F238E27FC236}">
                <a16:creationId xmlns:a16="http://schemas.microsoft.com/office/drawing/2014/main" id="{FD1BA73D-1129-4B79-9C3A-119156215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063" y="1997075"/>
            <a:ext cx="1793875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DDA1F3-5ABD-489B-82DB-C104EF3CCB05}"/>
              </a:ext>
            </a:extLst>
          </p:cNvPr>
          <p:cNvSpPr txBox="1"/>
          <p:nvPr/>
        </p:nvSpPr>
        <p:spPr>
          <a:xfrm>
            <a:off x="159544" y="691833"/>
            <a:ext cx="8824912" cy="144655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400" b="1" dirty="0">
                <a:latin typeface="Report Rg" panose="020F0503030200020004" pitchFamily="34" charset="0"/>
              </a:rPr>
              <a:t>Τι  είναι</a:t>
            </a:r>
            <a:r>
              <a:rPr lang="el-GR" sz="4400" b="1" dirty="0">
                <a:latin typeface="Palatino Linotype" panose="02040502050505030304" pitchFamily="18" charset="0"/>
              </a:rPr>
              <a:t>;</a:t>
            </a:r>
            <a:endParaRPr lang="en-GB" sz="4400" b="1" dirty="0">
              <a:latin typeface="Palatino Linotype" panose="02040502050505030304" pitchFamily="18" charset="0"/>
            </a:endParaRPr>
          </a:p>
          <a:p>
            <a:pPr algn="ctr">
              <a:defRPr/>
            </a:pPr>
            <a:endParaRPr lang="en-GB" sz="4400" b="1" dirty="0">
              <a:latin typeface="Report Rg" panose="020F05030302000200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72B43F-D82D-49EB-A8FA-36B5EB74E8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427" y="1461770"/>
            <a:ext cx="2883146" cy="42123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FAF103-94D5-4164-96F2-5DD6B6BF6F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8625" y="6546850"/>
            <a:ext cx="1095375" cy="285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3DDA1F3-5ABD-489B-82DB-C104EF3CCB05}"/>
              </a:ext>
            </a:extLst>
          </p:cNvPr>
          <p:cNvSpPr txBox="1"/>
          <p:nvPr/>
        </p:nvSpPr>
        <p:spPr>
          <a:xfrm>
            <a:off x="159544" y="691833"/>
            <a:ext cx="8824912" cy="144655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400" b="1" dirty="0">
                <a:latin typeface="Report Rg" panose="020F0503030200020004" pitchFamily="34" charset="0"/>
              </a:rPr>
              <a:t>Τι  είναι</a:t>
            </a:r>
            <a:r>
              <a:rPr lang="el-GR" sz="4400" b="1" dirty="0">
                <a:latin typeface="Palatino Linotype" panose="02040502050505030304" pitchFamily="18" charset="0"/>
              </a:rPr>
              <a:t>;</a:t>
            </a:r>
            <a:endParaRPr lang="en-GB" sz="4400" b="1" dirty="0">
              <a:latin typeface="Palatino Linotype" panose="02040502050505030304" pitchFamily="18" charset="0"/>
            </a:endParaRPr>
          </a:p>
          <a:p>
            <a:pPr algn="ctr">
              <a:defRPr/>
            </a:pPr>
            <a:endParaRPr lang="en-GB" sz="4400" b="1" dirty="0">
              <a:latin typeface="Report Rg" panose="020F05030302000200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FAF103-94D5-4164-96F2-5DD6B6BF6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5" y="6546850"/>
            <a:ext cx="1095375" cy="285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4C6712-2965-49F4-BD91-D8B6CBD3F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634" y="1899083"/>
            <a:ext cx="3038732" cy="30598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CAF5AB6-56ED-441B-9497-5A92543D1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8967" y="5292638"/>
            <a:ext cx="17860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3200" b="1" dirty="0">
                <a:latin typeface="Report Rg" panose="020F0503030200020004" pitchFamily="34" charset="0"/>
              </a:rPr>
              <a:t>μπουφάν</a:t>
            </a:r>
            <a:endParaRPr lang="en-GB" altLang="en-US" sz="3200" b="1" dirty="0">
              <a:latin typeface="Report Rg" panose="020F05030302000200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2F29AF-B4EC-4ED5-BE46-61DABE7E3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8985" y="1644646"/>
            <a:ext cx="2959284" cy="356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0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F110968-A6CA-4C26-A7AA-3648355C6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1665" y="5518150"/>
            <a:ext cx="15454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3200" b="1" dirty="0">
                <a:latin typeface="Report Rg" panose="020F0503030200020004" pitchFamily="34" charset="0"/>
              </a:rPr>
              <a:t>φούστα</a:t>
            </a:r>
            <a:endParaRPr lang="en-GB" altLang="en-US" sz="3200" b="1" dirty="0">
              <a:latin typeface="Report Rg" panose="020F0503030200020004" pitchFamily="34" charset="0"/>
            </a:endParaRPr>
          </a:p>
        </p:txBody>
      </p:sp>
      <p:pic>
        <p:nvPicPr>
          <p:cNvPr id="8197" name="Picture 2">
            <a:extLst>
              <a:ext uri="{FF2B5EF4-FFF2-40B4-BE49-F238E27FC236}">
                <a16:creationId xmlns:a16="http://schemas.microsoft.com/office/drawing/2014/main" id="{2557A5F5-FDE9-4896-A594-F153885D2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2200275"/>
            <a:ext cx="260985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D6E27E-A84B-4CA7-B64A-9F845B7428A6}"/>
              </a:ext>
            </a:extLst>
          </p:cNvPr>
          <p:cNvSpPr txBox="1"/>
          <p:nvPr/>
        </p:nvSpPr>
        <p:spPr>
          <a:xfrm>
            <a:off x="159544" y="691833"/>
            <a:ext cx="8824912" cy="7699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400" b="1" dirty="0">
                <a:latin typeface="Report Rg" panose="020F0503030200020004" pitchFamily="34" charset="0"/>
              </a:rPr>
              <a:t>Τι  είναι</a:t>
            </a:r>
            <a:r>
              <a:rPr lang="el-GR" sz="4400" b="1" dirty="0">
                <a:latin typeface="Palatino Linotype" panose="02040502050505030304" pitchFamily="18" charset="0"/>
              </a:rPr>
              <a:t>;</a:t>
            </a:r>
            <a:endParaRPr lang="en-GB" sz="4400" b="1" dirty="0">
              <a:latin typeface="Palatino Linotype" panose="020405020505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59B1FD-5F27-4D8A-868C-90524156F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625" y="6556086"/>
            <a:ext cx="1095375" cy="285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EE3DC7-512E-4160-95FA-A66CE19B8D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9309" y="1658797"/>
            <a:ext cx="3784319" cy="3701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32160BC-5A6D-407C-A505-0BB0B33E8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4581" y="5518150"/>
            <a:ext cx="15395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3200" b="1" dirty="0">
                <a:latin typeface="Report Rg" panose="020F0503030200020004" pitchFamily="34" charset="0"/>
              </a:rPr>
              <a:t>φόρεμα</a:t>
            </a:r>
            <a:endParaRPr lang="en-GB" altLang="en-US" sz="3200" b="1" dirty="0">
              <a:latin typeface="Report Rg" panose="020F05030302000200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F772DA-6844-4639-91D1-3F4C9CA66BCE}"/>
              </a:ext>
            </a:extLst>
          </p:cNvPr>
          <p:cNvSpPr txBox="1"/>
          <p:nvPr/>
        </p:nvSpPr>
        <p:spPr>
          <a:xfrm>
            <a:off x="159544" y="691833"/>
            <a:ext cx="8824912" cy="7699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400" b="1" dirty="0">
                <a:latin typeface="Report Rg" panose="020F0503030200020004" pitchFamily="34" charset="0"/>
              </a:rPr>
              <a:t>Τι  είναι</a:t>
            </a:r>
            <a:r>
              <a:rPr lang="el-GR" sz="4400" b="1" dirty="0">
                <a:latin typeface="Palatino Linotype" panose="02040502050505030304" pitchFamily="18" charset="0"/>
              </a:rPr>
              <a:t>;</a:t>
            </a:r>
            <a:endParaRPr lang="en-GB" sz="4400" b="1" dirty="0">
              <a:latin typeface="Palatino Linotype" panose="020405020505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FB3BA9-8119-4F64-B596-EC29F45BA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5" y="6537614"/>
            <a:ext cx="1095375" cy="285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C13970-8DE6-45D6-B49F-5BCC02B21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575" y="1624010"/>
            <a:ext cx="2228850" cy="3609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51AE66-41A7-447B-9A1B-4D5DAE29D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1316" y="1624010"/>
            <a:ext cx="3353993" cy="376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8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3">
            <a:extLst>
              <a:ext uri="{FF2B5EF4-FFF2-40B4-BE49-F238E27FC236}">
                <a16:creationId xmlns:a16="http://schemas.microsoft.com/office/drawing/2014/main" id="{D47F4F22-CBC2-4491-9598-2D1952C9E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38" y="2335213"/>
            <a:ext cx="3413125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F772DA-6844-4639-91D1-3F4C9CA66BCE}"/>
              </a:ext>
            </a:extLst>
          </p:cNvPr>
          <p:cNvSpPr txBox="1"/>
          <p:nvPr/>
        </p:nvSpPr>
        <p:spPr>
          <a:xfrm>
            <a:off x="159544" y="691833"/>
            <a:ext cx="8824912" cy="7699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400" b="1" dirty="0">
                <a:latin typeface="Report Rg" panose="020F0503030200020004" pitchFamily="34" charset="0"/>
              </a:rPr>
              <a:t>Τι  είναι</a:t>
            </a:r>
            <a:r>
              <a:rPr lang="el-GR" sz="4400" b="1" dirty="0">
                <a:latin typeface="Palatino Linotype" panose="02040502050505030304" pitchFamily="18" charset="0"/>
              </a:rPr>
              <a:t>;</a:t>
            </a:r>
            <a:endParaRPr lang="en-GB" sz="4400" b="1" dirty="0">
              <a:latin typeface="Palatino Linotype" panose="020405020505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80D0DC-4CFE-43C3-AAAA-C90DD89380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200" y="1601737"/>
            <a:ext cx="6015610" cy="39164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FB3BA9-8119-4F64-B596-EC29F45BA9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8625" y="6537614"/>
            <a:ext cx="1095375" cy="285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214D96-855D-49D1-A81B-BFC4C4DC0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4563" y="5518150"/>
            <a:ext cx="18996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3200" b="1" dirty="0">
                <a:latin typeface="Report Rg" panose="020F0503030200020004" pitchFamily="34" charset="0"/>
              </a:rPr>
              <a:t>πουλόβερ</a:t>
            </a:r>
            <a:endParaRPr lang="en-GB" altLang="en-US" sz="3200" b="1" dirty="0">
              <a:latin typeface="Report Rg" panose="020F05030302000200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D659503-6D44-4EEF-8288-F368C9B4D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7882" y="5518150"/>
            <a:ext cx="15329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3200" b="1" dirty="0">
                <a:latin typeface="Report Rg" panose="020F0503030200020004" pitchFamily="34" charset="0"/>
              </a:rPr>
              <a:t>κάλτσες</a:t>
            </a:r>
            <a:endParaRPr lang="en-GB" altLang="en-US" sz="3200" b="1" dirty="0">
              <a:latin typeface="Report Rg" panose="020F0503030200020004" pitchFamily="34" charset="0"/>
            </a:endParaRPr>
          </a:p>
        </p:txBody>
      </p:sp>
      <p:pic>
        <p:nvPicPr>
          <p:cNvPr id="10245" name="Picture 1">
            <a:extLst>
              <a:ext uri="{FF2B5EF4-FFF2-40B4-BE49-F238E27FC236}">
                <a16:creationId xmlns:a16="http://schemas.microsoft.com/office/drawing/2014/main" id="{4DC68E45-17A3-41A3-B055-BCBCB1C780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38" y="2332038"/>
            <a:ext cx="3006725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42049D-6023-46A2-BF08-69C837EF5EE6}"/>
              </a:ext>
            </a:extLst>
          </p:cNvPr>
          <p:cNvSpPr txBox="1"/>
          <p:nvPr/>
        </p:nvSpPr>
        <p:spPr>
          <a:xfrm>
            <a:off x="159544" y="691833"/>
            <a:ext cx="8824912" cy="7699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400" b="1" dirty="0">
                <a:latin typeface="Report Rg" panose="020F0503030200020004" pitchFamily="34" charset="0"/>
              </a:rPr>
              <a:t>Τι  είναι</a:t>
            </a:r>
            <a:r>
              <a:rPr lang="el-GR" sz="4400" b="1" dirty="0">
                <a:latin typeface="Palatino Linotype" panose="02040502050505030304" pitchFamily="18" charset="0"/>
              </a:rPr>
              <a:t>;</a:t>
            </a:r>
            <a:endParaRPr lang="en-GB" sz="4400" b="1" dirty="0">
              <a:latin typeface="Palatino Linotype" panose="0204050205050503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05BF9E-7417-44F2-BE91-361CE96337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28926" y="1947713"/>
            <a:ext cx="3640950" cy="35520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BDA75E-579A-4AF8-809E-6B7AEC2EDB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8625" y="6572250"/>
            <a:ext cx="1095375" cy="285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DCB9D2C-3BCA-4DE3-B7CF-A8A906B78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0485" y="5518150"/>
            <a:ext cx="20776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3200" b="1" dirty="0">
                <a:latin typeface="Report Rg" panose="020F0503030200020004" pitchFamily="34" charset="0"/>
              </a:rPr>
              <a:t>παπούτσια</a:t>
            </a:r>
            <a:endParaRPr lang="en-GB" altLang="en-US" sz="3200" b="1" dirty="0">
              <a:latin typeface="Report Rg" panose="020F0503030200020004" pitchFamily="34" charset="0"/>
            </a:endParaRPr>
          </a:p>
        </p:txBody>
      </p:sp>
      <p:pic>
        <p:nvPicPr>
          <p:cNvPr id="4101" name="Picture 2">
            <a:extLst>
              <a:ext uri="{FF2B5EF4-FFF2-40B4-BE49-F238E27FC236}">
                <a16:creationId xmlns:a16="http://schemas.microsoft.com/office/drawing/2014/main" id="{8D7A120B-ACEC-4917-9234-6B6F823D4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613" y="2505075"/>
            <a:ext cx="2474912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17CC11-C748-4877-A253-D0D9EC4F33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765" y="1311592"/>
            <a:ext cx="6880860" cy="45872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2553FC-D1DD-4679-B7B5-EC4967E3634A}"/>
              </a:ext>
            </a:extLst>
          </p:cNvPr>
          <p:cNvSpPr txBox="1"/>
          <p:nvPr/>
        </p:nvSpPr>
        <p:spPr>
          <a:xfrm>
            <a:off x="159544" y="691833"/>
            <a:ext cx="8824912" cy="7699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400" b="1" dirty="0">
                <a:latin typeface="Report Rg" panose="020F0503030200020004" pitchFamily="34" charset="0"/>
              </a:rPr>
              <a:t>Τι  είναι</a:t>
            </a:r>
            <a:r>
              <a:rPr lang="el-GR" sz="4400" b="1" dirty="0">
                <a:latin typeface="Palatino Linotype" panose="02040502050505030304" pitchFamily="18" charset="0"/>
              </a:rPr>
              <a:t>;</a:t>
            </a:r>
            <a:endParaRPr lang="en-GB" sz="4400" b="1" dirty="0">
              <a:latin typeface="Palatino Linotype" panose="020405020505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CB4247-A622-4796-8BB5-A20190262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625" y="6574559"/>
            <a:ext cx="109537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68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DCB9D2C-3BCA-4DE3-B7CF-A8A906B78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1868" y="5518150"/>
            <a:ext cx="13548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3200" b="1" dirty="0">
                <a:latin typeface="Report Rg" panose="020F0503030200020004" pitchFamily="34" charset="0"/>
              </a:rPr>
              <a:t>μπότες</a:t>
            </a:r>
            <a:endParaRPr lang="en-GB" altLang="en-US" sz="3200" b="1" dirty="0">
              <a:latin typeface="Report Rg" panose="020F05030302000200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2553FC-D1DD-4679-B7B5-EC4967E3634A}"/>
              </a:ext>
            </a:extLst>
          </p:cNvPr>
          <p:cNvSpPr txBox="1"/>
          <p:nvPr/>
        </p:nvSpPr>
        <p:spPr>
          <a:xfrm>
            <a:off x="159544" y="691833"/>
            <a:ext cx="8824912" cy="7699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400" b="1" dirty="0">
                <a:latin typeface="Report Rg" panose="020F0503030200020004" pitchFamily="34" charset="0"/>
              </a:rPr>
              <a:t>Τι  είναι</a:t>
            </a:r>
            <a:r>
              <a:rPr lang="el-GR" sz="4400" b="1" dirty="0">
                <a:latin typeface="Palatino Linotype" panose="02040502050505030304" pitchFamily="18" charset="0"/>
              </a:rPr>
              <a:t>;</a:t>
            </a:r>
            <a:endParaRPr lang="en-GB" sz="4400" b="1" dirty="0">
              <a:latin typeface="Palatino Linotype" panose="020405020505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CB4247-A622-4796-8BB5-A20190262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5" y="6574559"/>
            <a:ext cx="1095375" cy="285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77DE6E-8E2C-4C4B-8162-182170E51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078" y="1829329"/>
            <a:ext cx="2277844" cy="33212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84F321-FB4C-4C54-A971-13A481871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0399" y="1867809"/>
            <a:ext cx="3317892" cy="328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98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CF772DA-6844-4639-91D1-3F4C9CA66BCE}"/>
              </a:ext>
            </a:extLst>
          </p:cNvPr>
          <p:cNvSpPr txBox="1"/>
          <p:nvPr/>
        </p:nvSpPr>
        <p:spPr>
          <a:xfrm>
            <a:off x="159544" y="691833"/>
            <a:ext cx="8824912" cy="7699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400" b="1" dirty="0">
                <a:latin typeface="Report Rg" panose="020F0503030200020004" pitchFamily="34" charset="0"/>
              </a:rPr>
              <a:t>Τι  είναι</a:t>
            </a:r>
            <a:r>
              <a:rPr lang="el-GR" sz="4400" b="1" dirty="0">
                <a:latin typeface="Palatino Linotype" panose="02040502050505030304" pitchFamily="18" charset="0"/>
              </a:rPr>
              <a:t>;</a:t>
            </a:r>
            <a:endParaRPr lang="en-GB" sz="4400" b="1" dirty="0">
              <a:latin typeface="Palatino Linotype" panose="020405020505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FB3BA9-8119-4F64-B596-EC29F45BA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5" y="6537614"/>
            <a:ext cx="1095375" cy="285750"/>
          </a:xfrm>
          <a:prstGeom prst="rect">
            <a:avLst/>
          </a:prstGeom>
        </p:spPr>
      </p:pic>
      <p:pic>
        <p:nvPicPr>
          <p:cNvPr id="1026" name="Picture 2" descr="Cartoon Black Disposable Nitrile Gloves Stock Illustration - Download Image  Now - iStock">
            <a:extLst>
              <a:ext uri="{FF2B5EF4-FFF2-40B4-BE49-F238E27FC236}">
                <a16:creationId xmlns:a16="http://schemas.microsoft.com/office/drawing/2014/main" id="{9F12E695-D7FB-45C0-A84A-964383B3C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447800"/>
            <a:ext cx="3662218" cy="366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3AA2F5-813D-4779-BC98-C7F244135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934" y="5244089"/>
            <a:ext cx="2224262" cy="7699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9E6BA1-8C38-4348-BCBA-5C4556F81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4530" y="1664912"/>
            <a:ext cx="3494758" cy="324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86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CF772DA-6844-4639-91D1-3F4C9CA66BCE}"/>
              </a:ext>
            </a:extLst>
          </p:cNvPr>
          <p:cNvSpPr txBox="1"/>
          <p:nvPr/>
        </p:nvSpPr>
        <p:spPr>
          <a:xfrm>
            <a:off x="159544" y="691833"/>
            <a:ext cx="8824912" cy="7699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400" b="1" dirty="0">
                <a:latin typeface="Report Rg" panose="020F0503030200020004" pitchFamily="34" charset="0"/>
              </a:rPr>
              <a:t>Τι  είναι</a:t>
            </a:r>
            <a:r>
              <a:rPr lang="el-GR" sz="4400" b="1" dirty="0">
                <a:latin typeface="Palatino Linotype" panose="02040502050505030304" pitchFamily="18" charset="0"/>
              </a:rPr>
              <a:t>;</a:t>
            </a:r>
            <a:endParaRPr lang="en-GB" sz="4400" b="1" dirty="0">
              <a:latin typeface="Palatino Linotype" panose="020405020505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FB3BA9-8119-4F64-B596-EC29F45BA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5" y="6537614"/>
            <a:ext cx="1095375" cy="285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FFA4C0-7C86-4357-9813-E468BC5E2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895" y="1767577"/>
            <a:ext cx="2452832" cy="33053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E6C730-8446-4CCA-B0D8-7B99D3880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8030" y="5639109"/>
            <a:ext cx="16152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3200" b="1" dirty="0">
                <a:latin typeface="Report Rg" panose="020F0503030200020004" pitchFamily="34" charset="0"/>
              </a:rPr>
              <a:t>κασκόλ</a:t>
            </a:r>
            <a:endParaRPr lang="en-GB" altLang="en-US" sz="3200" b="1" dirty="0">
              <a:latin typeface="Report Rg" panose="020F05030302000200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A1A5A0-CBD6-4992-AB2B-C1ED4EC44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952" y="1587357"/>
            <a:ext cx="3486096" cy="392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7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1E717B6-4BA8-43A7-9EB4-B0D3EB997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11" y="2844225"/>
            <a:ext cx="24786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4800" b="1" dirty="0">
                <a:latin typeface="Report Rg" panose="020F0503030200020004" pitchFamily="34" charset="0"/>
              </a:rPr>
              <a:t>σκούφος</a:t>
            </a:r>
            <a:endParaRPr lang="en-GB" altLang="en-US" sz="4800" b="1" dirty="0">
              <a:latin typeface="Report Rg" panose="020F05030302000200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5B0E5D-CF27-45D6-97AB-23C59FD4C7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709" y="701018"/>
            <a:ext cx="5875539" cy="52749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A3F55B-E020-4C0D-B345-83C15FE01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625" y="6572250"/>
            <a:ext cx="109537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4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78B002D-12CF-490D-8CE9-541F25067DFF}"/>
              </a:ext>
            </a:extLst>
          </p:cNvPr>
          <p:cNvSpPr txBox="1"/>
          <p:nvPr/>
        </p:nvSpPr>
        <p:spPr>
          <a:xfrm>
            <a:off x="159544" y="691833"/>
            <a:ext cx="8824912" cy="7699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400" b="1" dirty="0">
                <a:latin typeface="Report Rg" panose="020F0503030200020004" pitchFamily="34" charset="0"/>
              </a:rPr>
              <a:t>Τι  είναι</a:t>
            </a:r>
            <a:r>
              <a:rPr lang="el-GR" sz="4400" b="1" dirty="0">
                <a:latin typeface="Palatino Linotype" panose="02040502050505030304" pitchFamily="18" charset="0"/>
              </a:rPr>
              <a:t>;</a:t>
            </a:r>
            <a:endParaRPr lang="en-GB" sz="4400" b="1" dirty="0">
              <a:latin typeface="Palatino Linotype" panose="020405020505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E717B6-4BA8-43A7-9EB4-B0D3EB997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7121" y="5518150"/>
            <a:ext cx="17145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3200" b="1" dirty="0">
                <a:latin typeface="Report Rg" panose="020F0503030200020004" pitchFamily="34" charset="0"/>
              </a:rPr>
              <a:t>σκούφος</a:t>
            </a:r>
            <a:endParaRPr lang="en-GB" altLang="en-US" sz="3200" b="1" dirty="0">
              <a:latin typeface="Report Rg" panose="020F0503030200020004" pitchFamily="34" charset="0"/>
            </a:endParaRPr>
          </a:p>
        </p:txBody>
      </p:sp>
      <p:pic>
        <p:nvPicPr>
          <p:cNvPr id="6149" name="Picture 2">
            <a:extLst>
              <a:ext uri="{FF2B5EF4-FFF2-40B4-BE49-F238E27FC236}">
                <a16:creationId xmlns:a16="http://schemas.microsoft.com/office/drawing/2014/main" id="{AA2EE20B-BC69-46CD-8667-6A0C038EE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2172335"/>
            <a:ext cx="2476500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5B0E5D-CF27-45D6-97AB-23C59FD4C7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21" y="1135126"/>
            <a:ext cx="5721964" cy="43830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A3F55B-E020-4C0D-B345-83C15FE01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625" y="6572250"/>
            <a:ext cx="109537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5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5EE57AA-C75D-4488-9629-7307DDFE3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9978" y="5518150"/>
            <a:ext cx="14487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3200" b="1" dirty="0">
                <a:latin typeface="Report Rg" panose="020F0503030200020004" pitchFamily="34" charset="0"/>
              </a:rPr>
              <a:t>καπέλο</a:t>
            </a:r>
            <a:endParaRPr lang="en-GB" altLang="en-US" sz="3200" b="1" dirty="0">
              <a:latin typeface="Report Rg" panose="020F0503030200020004" pitchFamily="34" charset="0"/>
            </a:endParaRPr>
          </a:p>
        </p:txBody>
      </p:sp>
      <p:pic>
        <p:nvPicPr>
          <p:cNvPr id="5125" name="Picture 3">
            <a:extLst>
              <a:ext uri="{FF2B5EF4-FFF2-40B4-BE49-F238E27FC236}">
                <a16:creationId xmlns:a16="http://schemas.microsoft.com/office/drawing/2014/main" id="{039A7C03-6566-4088-8215-FE2911F61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388" y="2503488"/>
            <a:ext cx="3281362" cy="203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1F41D9-8622-4968-9E7E-B590689953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671" y="1877568"/>
            <a:ext cx="4202796" cy="35225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A687C4-083F-4472-9DF8-A54CEFAC7CD4}"/>
              </a:ext>
            </a:extLst>
          </p:cNvPr>
          <p:cNvSpPr txBox="1"/>
          <p:nvPr/>
        </p:nvSpPr>
        <p:spPr>
          <a:xfrm>
            <a:off x="159544" y="691833"/>
            <a:ext cx="8824912" cy="7699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400" b="1" dirty="0">
                <a:latin typeface="Report Rg" panose="020F0503030200020004" pitchFamily="34" charset="0"/>
              </a:rPr>
              <a:t>Τι  είναι</a:t>
            </a:r>
            <a:r>
              <a:rPr lang="el-GR" sz="4400" b="1" dirty="0">
                <a:latin typeface="Palatino Linotype" panose="02040502050505030304" pitchFamily="18" charset="0"/>
              </a:rPr>
              <a:t>;</a:t>
            </a:r>
            <a:endParaRPr lang="en-GB" sz="4400" b="1" dirty="0">
              <a:latin typeface="Palatino Linotype" panose="020405020505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567CA1-1476-4891-AD09-D2176E923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625" y="6646141"/>
            <a:ext cx="109537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3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94941-FBD1-4954-BD8D-ABB1BEF34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63966" y="968422"/>
            <a:ext cx="8220075" cy="994306"/>
          </a:xfrm>
        </p:spPr>
        <p:txBody>
          <a:bodyPr/>
          <a:lstStyle/>
          <a:p>
            <a:r>
              <a:rPr lang="el-GR" u="sng" dirty="0">
                <a:solidFill>
                  <a:schemeClr val="tx1"/>
                </a:solidFill>
              </a:rPr>
              <a:t>Άσκηση</a:t>
            </a:r>
            <a:r>
              <a:rPr lang="el-GR" dirty="0">
                <a:solidFill>
                  <a:schemeClr val="tx1"/>
                </a:solidFill>
              </a:rPr>
              <a:t>  3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7879C6-0AF0-4DA1-9FEF-93D015954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5" y="6646141"/>
            <a:ext cx="1095375" cy="28575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98E674C-D818-48A1-AEDB-38CFF96DF1CA}"/>
              </a:ext>
            </a:extLst>
          </p:cNvPr>
          <p:cNvSpPr txBox="1">
            <a:spLocks/>
          </p:cNvSpPr>
          <p:nvPr/>
        </p:nvSpPr>
        <p:spPr>
          <a:xfrm>
            <a:off x="0" y="2543222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Report Rg" panose="020F0503030200020004" pitchFamily="34" charset="0"/>
                <a:ea typeface="+mj-ea"/>
                <a:cs typeface="+mj-cs"/>
              </a:defRPr>
            </a:lvl1pPr>
          </a:lstStyle>
          <a:p>
            <a:r>
              <a:rPr lang="el-GR" dirty="0">
                <a:solidFill>
                  <a:srgbClr val="FF0000"/>
                </a:solidFill>
              </a:rPr>
              <a:t>Τι φοράμε στο….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8691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06819-AACF-4711-BB88-5D79E3996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5966" y="441949"/>
            <a:ext cx="8220075" cy="994306"/>
          </a:xfrm>
        </p:spPr>
        <p:txBody>
          <a:bodyPr/>
          <a:lstStyle/>
          <a:p>
            <a:r>
              <a:rPr lang="el-GR" dirty="0"/>
              <a:t>Τι φοράμε στο κεφάλι;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83E36A-CBB2-4F1D-926A-C10317580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184" y="1163782"/>
            <a:ext cx="3079870" cy="511858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DEF4EFD-660D-4ED1-9678-769C21F09DF1}"/>
              </a:ext>
            </a:extLst>
          </p:cNvPr>
          <p:cNvSpPr/>
          <p:nvPr/>
        </p:nvSpPr>
        <p:spPr>
          <a:xfrm>
            <a:off x="5652655" y="1163782"/>
            <a:ext cx="2807854" cy="2189018"/>
          </a:xfrm>
          <a:prstGeom prst="ellipse">
            <a:avLst/>
          </a:prstGeom>
          <a:noFill/>
          <a:ln w="57150">
            <a:solidFill>
              <a:srgbClr val="BC010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30BB97-531E-42BA-9DC1-E78CBDA70B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350" y="2814736"/>
            <a:ext cx="1759526" cy="14747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25EBD9-9C37-42D9-806F-C43E54CE77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91" y="2581626"/>
            <a:ext cx="2727350" cy="2089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8846A2-D94F-4599-B479-BF6C317C3D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8625" y="6646141"/>
            <a:ext cx="109537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9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06819-AACF-4711-BB88-5D79E3996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5966" y="441949"/>
            <a:ext cx="8220075" cy="994306"/>
          </a:xfrm>
        </p:spPr>
        <p:txBody>
          <a:bodyPr/>
          <a:lstStyle/>
          <a:p>
            <a:r>
              <a:rPr lang="el-GR" dirty="0"/>
              <a:t>Τι φοράμε στο σώμα;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83E36A-CBB2-4F1D-926A-C10317580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6442" y="1136073"/>
            <a:ext cx="3079870" cy="511858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DEF4EFD-660D-4ED1-9678-769C21F09DF1}"/>
              </a:ext>
            </a:extLst>
          </p:cNvPr>
          <p:cNvSpPr/>
          <p:nvPr/>
        </p:nvSpPr>
        <p:spPr>
          <a:xfrm>
            <a:off x="6169891" y="3084946"/>
            <a:ext cx="1664489" cy="1884218"/>
          </a:xfrm>
          <a:prstGeom prst="ellipse">
            <a:avLst/>
          </a:prstGeom>
          <a:noFill/>
          <a:ln w="57150">
            <a:solidFill>
              <a:srgbClr val="BC010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8846A2-D94F-4599-B479-BF6C317C3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625" y="6646141"/>
            <a:ext cx="1095375" cy="285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5B7687-3118-4985-9348-C44316D96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7199" y="1743324"/>
            <a:ext cx="1818836" cy="2193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91197F-8A07-4A2F-838E-A34656AB12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29" y="4583385"/>
            <a:ext cx="2753208" cy="17924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018B75-71E4-410C-8C0A-302E71045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717" y="2409281"/>
            <a:ext cx="1818836" cy="20394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B4519A-90F6-41CE-A21A-AFA89C192B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314" y="1361592"/>
            <a:ext cx="2122554" cy="2114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874505-2A24-45A8-87B0-9B3F842933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3269" y="4215549"/>
            <a:ext cx="1529144" cy="172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6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06819-AACF-4711-BB88-5D79E3996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5966" y="441949"/>
            <a:ext cx="8220075" cy="994306"/>
          </a:xfrm>
        </p:spPr>
        <p:txBody>
          <a:bodyPr/>
          <a:lstStyle/>
          <a:p>
            <a:r>
              <a:rPr lang="el-GR" dirty="0"/>
              <a:t>Τι φοράμε στα πόδια;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83E36A-CBB2-4F1D-926A-C10317580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184" y="1163782"/>
            <a:ext cx="3079870" cy="511858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DEF4EFD-660D-4ED1-9678-769C21F09DF1}"/>
              </a:ext>
            </a:extLst>
          </p:cNvPr>
          <p:cNvSpPr/>
          <p:nvPr/>
        </p:nvSpPr>
        <p:spPr>
          <a:xfrm>
            <a:off x="6064334" y="4290290"/>
            <a:ext cx="1989570" cy="1403928"/>
          </a:xfrm>
          <a:prstGeom prst="ellipse">
            <a:avLst/>
          </a:prstGeom>
          <a:noFill/>
          <a:ln w="57150">
            <a:solidFill>
              <a:srgbClr val="BC010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8846A2-D94F-4599-B479-BF6C317C3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625" y="6646141"/>
            <a:ext cx="1095375" cy="285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B82B22-A9F3-4697-9639-8027655A18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253" y="3038196"/>
            <a:ext cx="1678356" cy="25041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FCEBB4-D127-4ED7-9859-AD8421DEDA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902" y="2064041"/>
            <a:ext cx="1634182" cy="159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1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06819-AACF-4711-BB88-5D79E3996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5966" y="441949"/>
            <a:ext cx="8220075" cy="994306"/>
          </a:xfrm>
        </p:spPr>
        <p:txBody>
          <a:bodyPr/>
          <a:lstStyle/>
          <a:p>
            <a:r>
              <a:rPr lang="el-GR" dirty="0"/>
              <a:t>Τι φοράμε στα πόδια;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83E36A-CBB2-4F1D-926A-C10317580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184" y="1163782"/>
            <a:ext cx="3079870" cy="511858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DEF4EFD-660D-4ED1-9678-769C21F09DF1}"/>
              </a:ext>
            </a:extLst>
          </p:cNvPr>
          <p:cNvSpPr/>
          <p:nvPr/>
        </p:nvSpPr>
        <p:spPr>
          <a:xfrm>
            <a:off x="6253018" y="5615709"/>
            <a:ext cx="1560946" cy="818815"/>
          </a:xfrm>
          <a:prstGeom prst="ellipse">
            <a:avLst/>
          </a:prstGeom>
          <a:noFill/>
          <a:ln w="57150">
            <a:solidFill>
              <a:srgbClr val="BC010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8846A2-D94F-4599-B479-BF6C317C3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625" y="6646141"/>
            <a:ext cx="1095375" cy="285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66D6A1-9E9A-4A7E-BEDB-24D8CA0B9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37" y="2748731"/>
            <a:ext cx="1942688" cy="20611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74146A-AD3E-4FD4-B14A-382154369A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11" y="4459712"/>
            <a:ext cx="3091737" cy="20611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4932D9-DA6F-4378-B257-388CF42745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98726" y="1686031"/>
            <a:ext cx="2276538" cy="22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9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06819-AACF-4711-BB88-5D79E3996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5966" y="441949"/>
            <a:ext cx="8220075" cy="994306"/>
          </a:xfrm>
        </p:spPr>
        <p:txBody>
          <a:bodyPr/>
          <a:lstStyle/>
          <a:p>
            <a:r>
              <a:rPr lang="el-GR" dirty="0"/>
              <a:t>Τι φοράμε στα χέρια;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83E36A-CBB2-4F1D-926A-C10317580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293" y="1136073"/>
            <a:ext cx="3079870" cy="511858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DEF4EFD-660D-4ED1-9678-769C21F09DF1}"/>
              </a:ext>
            </a:extLst>
          </p:cNvPr>
          <p:cNvSpPr/>
          <p:nvPr/>
        </p:nvSpPr>
        <p:spPr>
          <a:xfrm>
            <a:off x="5218545" y="3930384"/>
            <a:ext cx="1080654" cy="834691"/>
          </a:xfrm>
          <a:prstGeom prst="ellipse">
            <a:avLst/>
          </a:prstGeom>
          <a:noFill/>
          <a:ln w="57150">
            <a:solidFill>
              <a:srgbClr val="BC010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8846A2-D94F-4599-B479-BF6C317C3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625" y="6646141"/>
            <a:ext cx="1095375" cy="28575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7CCD13F4-9C0C-4B8F-9FE1-D1AB76E89479}"/>
              </a:ext>
            </a:extLst>
          </p:cNvPr>
          <p:cNvSpPr/>
          <p:nvPr/>
        </p:nvSpPr>
        <p:spPr>
          <a:xfrm>
            <a:off x="7671257" y="3989532"/>
            <a:ext cx="1080654" cy="834691"/>
          </a:xfrm>
          <a:prstGeom prst="ellipse">
            <a:avLst/>
          </a:prstGeom>
          <a:noFill/>
          <a:ln w="57150">
            <a:solidFill>
              <a:srgbClr val="BC010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2BB428-8B89-439E-98BB-51D5DE62E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020" y="2273654"/>
            <a:ext cx="2029514" cy="188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0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94941-FBD1-4954-BD8D-ABB1BEF34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63966" y="968422"/>
            <a:ext cx="8220075" cy="994306"/>
          </a:xfrm>
        </p:spPr>
        <p:txBody>
          <a:bodyPr/>
          <a:lstStyle/>
          <a:p>
            <a:r>
              <a:rPr lang="el-GR" u="sng" dirty="0">
                <a:solidFill>
                  <a:schemeClr val="tx1"/>
                </a:solidFill>
              </a:rPr>
              <a:t>Άσκηση</a:t>
            </a:r>
            <a:r>
              <a:rPr lang="el-GR" dirty="0">
                <a:solidFill>
                  <a:schemeClr val="tx1"/>
                </a:solidFill>
              </a:rPr>
              <a:t>  4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7879C6-0AF0-4DA1-9FEF-93D015954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5" y="6646141"/>
            <a:ext cx="1095375" cy="28575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98E674C-D818-48A1-AEDB-38CFF96DF1CA}"/>
              </a:ext>
            </a:extLst>
          </p:cNvPr>
          <p:cNvSpPr txBox="1">
            <a:spLocks/>
          </p:cNvSpPr>
          <p:nvPr/>
        </p:nvSpPr>
        <p:spPr>
          <a:xfrm>
            <a:off x="0" y="2543222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Report Rg" panose="020F0503030200020004" pitchFamily="34" charset="0"/>
                <a:ea typeface="+mj-ea"/>
                <a:cs typeface="+mj-cs"/>
              </a:defRPr>
            </a:lvl1pPr>
          </a:lstStyle>
          <a:p>
            <a:r>
              <a:rPr lang="el-GR" dirty="0">
                <a:solidFill>
                  <a:srgbClr val="FF0000"/>
                </a:solidFill>
              </a:rPr>
              <a:t>Βρες τα ρούχα που λείπουν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9117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BB12AE-8F28-4144-BA13-018F49771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921" y="464904"/>
            <a:ext cx="1597288" cy="1481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DB0336-F1CA-45FC-9D01-B1A4410A4B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744" y="344763"/>
            <a:ext cx="1759526" cy="14747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BC0D13-35C2-4895-8BFA-5FA507B747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115" y="111653"/>
            <a:ext cx="2727350" cy="2089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87F9EE-8548-41AA-9D5D-8B5A8D3A9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948" y="494682"/>
            <a:ext cx="1465957" cy="16503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EE0E1-DF5C-461A-8EE2-F5FDD259A9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075" y="4863691"/>
            <a:ext cx="1535929" cy="15196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21119C-0210-45B3-8E82-CAE2193C19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413" y="4995422"/>
            <a:ext cx="2410739" cy="1607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94CCD4-694D-4DA6-9A31-6E296EBCFC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14205" y="4854105"/>
            <a:ext cx="1702720" cy="16611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E215FD-C1F8-4372-848E-D8EE6D924B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6147" y="2318166"/>
            <a:ext cx="1818836" cy="2193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1415E7-B751-4BA1-B8E3-0A5CEFBC22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850" y="4699664"/>
            <a:ext cx="2753208" cy="17924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351A39-5802-4F3C-B300-E33AD9410E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173" y="2360670"/>
            <a:ext cx="1818836" cy="20394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466C49-1B8F-46C0-BF8A-0066D7E899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666" y="2360670"/>
            <a:ext cx="1441573" cy="2150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2F038D-FD8A-41C9-88EF-2AF359720F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284" y="1322114"/>
            <a:ext cx="2122554" cy="2114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2CD096-8649-4879-8600-A20CAB2C178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43981" y="3411986"/>
            <a:ext cx="1529144" cy="17223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A8473B-4506-4D28-9137-94952532865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48625" y="6609195"/>
            <a:ext cx="1095375" cy="285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17100A-BE1A-4D4C-B541-361C382C07D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26462" y="1943778"/>
            <a:ext cx="1634182" cy="159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6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FB3BA9-8119-4F64-B596-EC29F45BA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5" y="6537614"/>
            <a:ext cx="1095375" cy="285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3AA2F5-813D-4779-BC98-C7F244135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70" y="3148287"/>
            <a:ext cx="2224262" cy="7699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9E6BA1-8C38-4348-BCBA-5C4556F81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875" y="1402830"/>
            <a:ext cx="4368322" cy="405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21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BB12AE-8F28-4144-BA13-018F49771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921" y="464904"/>
            <a:ext cx="1597288" cy="1481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DB0336-F1CA-45FC-9D01-B1A4410A4B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744" y="344763"/>
            <a:ext cx="1759526" cy="14747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BC0D13-35C2-4895-8BFA-5FA507B747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115" y="111653"/>
            <a:ext cx="2727350" cy="2089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87F9EE-8548-41AA-9D5D-8B5A8D3A9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5282" y="493568"/>
            <a:ext cx="1465957" cy="16503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EE0E1-DF5C-461A-8EE2-F5FDD259A9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075" y="4863691"/>
            <a:ext cx="1535929" cy="15196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21119C-0210-45B3-8E82-CAE2193C19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413" y="4995422"/>
            <a:ext cx="2410739" cy="1607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94CCD4-694D-4DA6-9A31-6E296EBCFC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14205" y="4854105"/>
            <a:ext cx="1702720" cy="16611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E215FD-C1F8-4372-848E-D8EE6D924B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6147" y="2318166"/>
            <a:ext cx="1818836" cy="2193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1415E7-B751-4BA1-B8E3-0A5CEFBC22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850" y="4699664"/>
            <a:ext cx="2753208" cy="17924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351A39-5802-4F3C-B300-E33AD9410E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173" y="2360670"/>
            <a:ext cx="1818836" cy="20394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466C49-1B8F-46C0-BF8A-0066D7E899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666" y="2360670"/>
            <a:ext cx="1441573" cy="2150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2F038D-FD8A-41C9-88EF-2AF359720F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284" y="1322114"/>
            <a:ext cx="2122554" cy="2114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2CD096-8649-4879-8600-A20CAB2C178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81698" y="3402771"/>
            <a:ext cx="1529144" cy="17223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A8473B-4506-4D28-9137-94952532865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48625" y="6609195"/>
            <a:ext cx="1095375" cy="285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17100A-BE1A-4D4C-B541-361C382C07D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26462" y="1943778"/>
            <a:ext cx="1634182" cy="159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5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BB12AE-8F28-4144-BA13-018F49771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921" y="464904"/>
            <a:ext cx="1597288" cy="1481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DB0336-F1CA-45FC-9D01-B1A4410A4B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744" y="344763"/>
            <a:ext cx="1759526" cy="14747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BC0D13-35C2-4895-8BFA-5FA507B747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115" y="111653"/>
            <a:ext cx="2727350" cy="2089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87F9EE-8548-41AA-9D5D-8B5A8D3A9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5282" y="493568"/>
            <a:ext cx="1465957" cy="16503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EE0E1-DF5C-461A-8EE2-F5FDD259A9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075" y="4863691"/>
            <a:ext cx="1535929" cy="15196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21119C-0210-45B3-8E82-CAE2193C19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413" y="4995422"/>
            <a:ext cx="2410739" cy="1607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94CCD4-694D-4DA6-9A31-6E296EBCFC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14205" y="4854105"/>
            <a:ext cx="1702720" cy="16611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E215FD-C1F8-4372-848E-D8EE6D924B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6147" y="2318166"/>
            <a:ext cx="1818836" cy="2193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1415E7-B751-4BA1-B8E3-0A5CEFBC22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850" y="4699664"/>
            <a:ext cx="2753208" cy="17924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351A39-5802-4F3C-B300-E33AD9410E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173" y="2360670"/>
            <a:ext cx="1818836" cy="20394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466C49-1B8F-46C0-BF8A-0066D7E899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666" y="2360670"/>
            <a:ext cx="1441573" cy="2150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2F038D-FD8A-41C9-88EF-2AF359720F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284" y="1322114"/>
            <a:ext cx="2122554" cy="2114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2CD096-8649-4879-8600-A20CAB2C178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81698" y="3402771"/>
            <a:ext cx="1529144" cy="17223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A8473B-4506-4D28-9137-94952532865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48625" y="6609195"/>
            <a:ext cx="1095375" cy="285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17100A-BE1A-4D4C-B541-361C382C07D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26462" y="1943778"/>
            <a:ext cx="1634182" cy="159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70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BB12AE-8F28-4144-BA13-018F49771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921" y="464904"/>
            <a:ext cx="1597288" cy="1481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DB0336-F1CA-45FC-9D01-B1A4410A4B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744" y="344763"/>
            <a:ext cx="1759526" cy="14747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BC0D13-35C2-4895-8BFA-5FA507B747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115" y="111653"/>
            <a:ext cx="2727350" cy="2089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87F9EE-8548-41AA-9D5D-8B5A8D3A9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5282" y="493568"/>
            <a:ext cx="1465957" cy="16503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EE0E1-DF5C-461A-8EE2-F5FDD259A9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075" y="4863691"/>
            <a:ext cx="1535929" cy="15196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21119C-0210-45B3-8E82-CAE2193C19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413" y="4995422"/>
            <a:ext cx="2410739" cy="1607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94CCD4-694D-4DA6-9A31-6E296EBCFC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14205" y="4854105"/>
            <a:ext cx="1702720" cy="16611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E215FD-C1F8-4372-848E-D8EE6D924B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6147" y="2318166"/>
            <a:ext cx="1818836" cy="2193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1415E7-B751-4BA1-B8E3-0A5CEFBC22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850" y="4699664"/>
            <a:ext cx="2753208" cy="17924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351A39-5802-4F3C-B300-E33AD9410E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173" y="2360670"/>
            <a:ext cx="1818836" cy="20394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466C49-1B8F-46C0-BF8A-0066D7E899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666" y="2360670"/>
            <a:ext cx="1441573" cy="2150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2F038D-FD8A-41C9-88EF-2AF359720F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284" y="1322114"/>
            <a:ext cx="2122554" cy="2114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2CD096-8649-4879-8600-A20CAB2C178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81698" y="3402771"/>
            <a:ext cx="1529144" cy="17223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A8473B-4506-4D28-9137-94952532865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48625" y="6609195"/>
            <a:ext cx="1095375" cy="285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17100A-BE1A-4D4C-B541-361C382C07D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26462" y="1943778"/>
            <a:ext cx="1634182" cy="159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7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BB12AE-8F28-4144-BA13-018F49771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921" y="464904"/>
            <a:ext cx="1597288" cy="1481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DB0336-F1CA-45FC-9D01-B1A4410A4B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744" y="344763"/>
            <a:ext cx="1759526" cy="14747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BC0D13-35C2-4895-8BFA-5FA507B747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115" y="111653"/>
            <a:ext cx="2727350" cy="2089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87F9EE-8548-41AA-9D5D-8B5A8D3A9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5282" y="493568"/>
            <a:ext cx="1465957" cy="16503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EE0E1-DF5C-461A-8EE2-F5FDD259A9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075" y="4863691"/>
            <a:ext cx="1535929" cy="15196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21119C-0210-45B3-8E82-CAE2193C19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413" y="4995422"/>
            <a:ext cx="2410739" cy="1607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94CCD4-694D-4DA6-9A31-6E296EBCFC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14205" y="4854105"/>
            <a:ext cx="1702720" cy="16611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E215FD-C1F8-4372-848E-D8EE6D924B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6147" y="2318166"/>
            <a:ext cx="1818836" cy="2193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1415E7-B751-4BA1-B8E3-0A5CEFBC22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850" y="4699664"/>
            <a:ext cx="2753208" cy="17924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351A39-5802-4F3C-B300-E33AD9410E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173" y="2360670"/>
            <a:ext cx="1818836" cy="20394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466C49-1B8F-46C0-BF8A-0066D7E899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666" y="2360670"/>
            <a:ext cx="1441573" cy="2150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2F038D-FD8A-41C9-88EF-2AF359720F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284" y="1322114"/>
            <a:ext cx="2122554" cy="2114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2CD096-8649-4879-8600-A20CAB2C178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81698" y="3402771"/>
            <a:ext cx="1529144" cy="17223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A8473B-4506-4D28-9137-94952532865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48625" y="6609195"/>
            <a:ext cx="1095375" cy="285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17100A-BE1A-4D4C-B541-361C382C07D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26462" y="1943778"/>
            <a:ext cx="1634182" cy="159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7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BB12AE-8F28-4144-BA13-018F49771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921" y="464904"/>
            <a:ext cx="1597288" cy="1481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DB0336-F1CA-45FC-9D01-B1A4410A4B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744" y="344763"/>
            <a:ext cx="1759526" cy="14747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BC0D13-35C2-4895-8BFA-5FA507B747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115" y="111653"/>
            <a:ext cx="2727350" cy="2089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87F9EE-8548-41AA-9D5D-8B5A8D3A9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5282" y="493568"/>
            <a:ext cx="1465957" cy="16503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EE0E1-DF5C-461A-8EE2-F5FDD259A9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075" y="4854105"/>
            <a:ext cx="1535929" cy="15196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21119C-0210-45B3-8E82-CAE2193C19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413" y="4995422"/>
            <a:ext cx="2410739" cy="1607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94CCD4-694D-4DA6-9A31-6E296EBCFC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14205" y="4854105"/>
            <a:ext cx="1702720" cy="16611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E215FD-C1F8-4372-848E-D8EE6D924B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6147" y="2318166"/>
            <a:ext cx="1818836" cy="2193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1415E7-B751-4BA1-B8E3-0A5CEFBC22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850" y="4699664"/>
            <a:ext cx="2753208" cy="17924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351A39-5802-4F3C-B300-E33AD9410E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173" y="2360670"/>
            <a:ext cx="1818836" cy="20394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466C49-1B8F-46C0-BF8A-0066D7E899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666" y="2360670"/>
            <a:ext cx="1441573" cy="2150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2F038D-FD8A-41C9-88EF-2AF359720F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284" y="1322114"/>
            <a:ext cx="2122554" cy="2114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2CD096-8649-4879-8600-A20CAB2C178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81698" y="3402771"/>
            <a:ext cx="1529144" cy="17223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A8473B-4506-4D28-9137-94952532865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48625" y="6609195"/>
            <a:ext cx="1095375" cy="285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17100A-BE1A-4D4C-B541-361C382C07D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26462" y="1943778"/>
            <a:ext cx="1634182" cy="159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BB12AE-8F28-4144-BA13-018F49771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921" y="464904"/>
            <a:ext cx="1597288" cy="1481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DB0336-F1CA-45FC-9D01-B1A4410A4B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744" y="344763"/>
            <a:ext cx="1759526" cy="14747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BC0D13-35C2-4895-8BFA-5FA507B747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115" y="111653"/>
            <a:ext cx="2727350" cy="2089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87F9EE-8548-41AA-9D5D-8B5A8D3A9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5282" y="493568"/>
            <a:ext cx="1465957" cy="16503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EE0E1-DF5C-461A-8EE2-F5FDD259A9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075" y="4863691"/>
            <a:ext cx="1535929" cy="15196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21119C-0210-45B3-8E82-CAE2193C19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413" y="4995422"/>
            <a:ext cx="2410739" cy="1607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94CCD4-694D-4DA6-9A31-6E296EBCFC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14205" y="4854105"/>
            <a:ext cx="1702720" cy="16611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E215FD-C1F8-4372-848E-D8EE6D924B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6147" y="2318166"/>
            <a:ext cx="1818836" cy="2193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1415E7-B751-4BA1-B8E3-0A5CEFBC22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850" y="4699664"/>
            <a:ext cx="2753208" cy="17924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351A39-5802-4F3C-B300-E33AD9410E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9017" y="2360670"/>
            <a:ext cx="1818836" cy="20394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466C49-1B8F-46C0-BF8A-0066D7E899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666" y="2360670"/>
            <a:ext cx="1441573" cy="2150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2F038D-FD8A-41C9-88EF-2AF359720F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284" y="1322114"/>
            <a:ext cx="2122554" cy="2114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2CD096-8649-4879-8600-A20CAB2C178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81698" y="3402771"/>
            <a:ext cx="1529144" cy="17223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A8473B-4506-4D28-9137-94952532865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48625" y="6609195"/>
            <a:ext cx="1095375" cy="285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17100A-BE1A-4D4C-B541-361C382C07D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26462" y="1943778"/>
            <a:ext cx="1634182" cy="159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9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BB12AE-8F28-4144-BA13-018F49771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921" y="464904"/>
            <a:ext cx="1597288" cy="1481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DB0336-F1CA-45FC-9D01-B1A4410A4B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744" y="344763"/>
            <a:ext cx="1759526" cy="14747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BC0D13-35C2-4895-8BFA-5FA507B747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115" y="111653"/>
            <a:ext cx="2727350" cy="2089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87F9EE-8548-41AA-9D5D-8B5A8D3A9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5282" y="493568"/>
            <a:ext cx="1465957" cy="16503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EE0E1-DF5C-461A-8EE2-F5FDD259A9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075" y="4863691"/>
            <a:ext cx="1535929" cy="15196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21119C-0210-45B3-8E82-CAE2193C19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413" y="4995422"/>
            <a:ext cx="2410739" cy="1607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94CCD4-694D-4DA6-9A31-6E296EBCFC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14205" y="4854105"/>
            <a:ext cx="1702720" cy="16611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E215FD-C1F8-4372-848E-D8EE6D924B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6147" y="2318166"/>
            <a:ext cx="1818836" cy="2193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1415E7-B751-4BA1-B8E3-0A5CEFBC22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850" y="4699664"/>
            <a:ext cx="2753208" cy="17924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351A39-5802-4F3C-B300-E33AD9410E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9017" y="2360670"/>
            <a:ext cx="1818836" cy="20394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466C49-1B8F-46C0-BF8A-0066D7E899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666" y="2360670"/>
            <a:ext cx="1441573" cy="2150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2F038D-FD8A-41C9-88EF-2AF359720F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284" y="1322114"/>
            <a:ext cx="2122554" cy="2114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2CD096-8649-4879-8600-A20CAB2C178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81698" y="3402771"/>
            <a:ext cx="1529144" cy="17223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A8473B-4506-4D28-9137-94952532865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48625" y="6609195"/>
            <a:ext cx="1095375" cy="285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17100A-BE1A-4D4C-B541-361C382C07D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26462" y="1943778"/>
            <a:ext cx="1634182" cy="159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2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BB12AE-8F28-4144-BA13-018F49771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921" y="464904"/>
            <a:ext cx="1597288" cy="1481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DB0336-F1CA-45FC-9D01-B1A4410A4B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744" y="344763"/>
            <a:ext cx="1759526" cy="14747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BC0D13-35C2-4895-8BFA-5FA507B747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115" y="111653"/>
            <a:ext cx="2727350" cy="2089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87F9EE-8548-41AA-9D5D-8B5A8D3A9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948" y="494682"/>
            <a:ext cx="1465957" cy="16503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EE0E1-DF5C-461A-8EE2-F5FDD259A9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075" y="4863691"/>
            <a:ext cx="1535929" cy="15196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21119C-0210-45B3-8E82-CAE2193C19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413" y="4995422"/>
            <a:ext cx="2410739" cy="1607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94CCD4-694D-4DA6-9A31-6E296EBCFC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14205" y="4854105"/>
            <a:ext cx="1702720" cy="16611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E215FD-C1F8-4372-848E-D8EE6D924B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64991" y="2318166"/>
            <a:ext cx="1818836" cy="2193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1415E7-B751-4BA1-B8E3-0A5CEFBC22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850" y="4699664"/>
            <a:ext cx="2753208" cy="17924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351A39-5802-4F3C-B300-E33AD9410E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173" y="2360670"/>
            <a:ext cx="1818836" cy="20394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466C49-1B8F-46C0-BF8A-0066D7E899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666" y="2360670"/>
            <a:ext cx="1441573" cy="2150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2F038D-FD8A-41C9-88EF-2AF359720F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284" y="1322114"/>
            <a:ext cx="2122554" cy="2114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2CD096-8649-4879-8600-A20CAB2C178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43981" y="3411986"/>
            <a:ext cx="1529144" cy="17223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A8473B-4506-4D28-9137-94952532865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48625" y="6609195"/>
            <a:ext cx="1095375" cy="285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17100A-BE1A-4D4C-B541-361C382C07D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26462" y="1943778"/>
            <a:ext cx="1634182" cy="159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2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BB12AE-8F28-4144-BA13-018F49771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921" y="464904"/>
            <a:ext cx="1597288" cy="1481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DB0336-F1CA-45FC-9D01-B1A4410A4B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744" y="344763"/>
            <a:ext cx="1759526" cy="14747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BC0D13-35C2-4895-8BFA-5FA507B747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115" y="111653"/>
            <a:ext cx="2727350" cy="2089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87F9EE-8548-41AA-9D5D-8B5A8D3A9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948" y="494682"/>
            <a:ext cx="1465957" cy="16503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EE0E1-DF5C-461A-8EE2-F5FDD259A9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075" y="4863691"/>
            <a:ext cx="1535929" cy="15196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21119C-0210-45B3-8E82-CAE2193C19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413" y="4995422"/>
            <a:ext cx="2410739" cy="1607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94CCD4-694D-4DA6-9A31-6E296EBCFC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14205" y="4854105"/>
            <a:ext cx="1702720" cy="16611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E215FD-C1F8-4372-848E-D8EE6D924B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6147" y="2318166"/>
            <a:ext cx="1818836" cy="2193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1415E7-B751-4BA1-B8E3-0A5CEFBC22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850" y="4699664"/>
            <a:ext cx="2753208" cy="17924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351A39-5802-4F3C-B300-E33AD9410E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173" y="2360670"/>
            <a:ext cx="1818836" cy="20394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466C49-1B8F-46C0-BF8A-0066D7E899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666" y="2360670"/>
            <a:ext cx="1441573" cy="2150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2F038D-FD8A-41C9-88EF-2AF359720F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284" y="1322114"/>
            <a:ext cx="2122554" cy="2114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2CD096-8649-4879-8600-A20CAB2C178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43981" y="3411986"/>
            <a:ext cx="1529144" cy="17223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A8473B-4506-4D28-9137-94952532865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48625" y="6609195"/>
            <a:ext cx="1095375" cy="285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17100A-BE1A-4D4C-B541-361C382C07D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26462" y="1943778"/>
            <a:ext cx="1634182" cy="159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0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2ECD37D-36FD-4C40-BCAA-CF43D666A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072" y="377950"/>
            <a:ext cx="8153856" cy="6102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</p:pic>
      <p:sp>
        <p:nvSpPr>
          <p:cNvPr id="3" name="Title 20">
            <a:extLst>
              <a:ext uri="{FF2B5EF4-FFF2-40B4-BE49-F238E27FC236}">
                <a16:creationId xmlns:a16="http://schemas.microsoft.com/office/drawing/2014/main" id="{848D7868-955A-4595-A8A6-35CD7454F0B2}"/>
              </a:ext>
            </a:extLst>
          </p:cNvPr>
          <p:cNvSpPr txBox="1">
            <a:spLocks/>
          </p:cNvSpPr>
          <p:nvPr/>
        </p:nvSpPr>
        <p:spPr>
          <a:xfrm>
            <a:off x="3288145" y="2789382"/>
            <a:ext cx="2983345" cy="901255"/>
          </a:xfrm>
          <a:prstGeom prst="roundRect">
            <a:avLst>
              <a:gd name="adj" fmla="val 9641"/>
            </a:avLst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l-GR" sz="5400" b="1" kern="0" dirty="0">
                <a:solidFill>
                  <a:srgbClr val="FF0000"/>
                </a:solidFill>
              </a:rPr>
              <a:t>Μπράβο</a:t>
            </a:r>
            <a:r>
              <a:rPr lang="en-GB" sz="5400" b="1" kern="0">
                <a:solidFill>
                  <a:srgbClr val="FF0000"/>
                </a:solidFill>
              </a:rPr>
              <a:t>!</a:t>
            </a:r>
            <a:r>
              <a:rPr lang="en-GB" sz="2117" b="1" kern="0">
                <a:solidFill>
                  <a:srgbClr val="FF0000"/>
                </a:solidFill>
              </a:rPr>
              <a:t> </a:t>
            </a:r>
            <a:endParaRPr lang="en-GB" sz="2117" b="1" kern="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595C00-0021-4AAD-A818-2CCF022DA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625" y="6572250"/>
            <a:ext cx="109537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5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FB3BA9-8119-4F64-B596-EC29F45BA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5" y="6537614"/>
            <a:ext cx="1095375" cy="2857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E6C730-8446-4CCA-B0D8-7B99D3880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007" y="2902527"/>
            <a:ext cx="221410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4800" b="1" dirty="0">
                <a:latin typeface="Report Rg" panose="020F0503030200020004" pitchFamily="34" charset="0"/>
              </a:rPr>
              <a:t>κασκόλ</a:t>
            </a:r>
            <a:endParaRPr lang="en-GB" altLang="en-US" sz="4800" b="1" dirty="0">
              <a:latin typeface="Report Rg" panose="020F05030302000200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A1A5A0-CBD6-4992-AB2B-C1ED4EC44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557" y="1148319"/>
            <a:ext cx="4337436" cy="488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1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FAF103-94D5-4164-96F2-5DD6B6BF6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5" y="6546850"/>
            <a:ext cx="1095375" cy="2857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CAF5AB6-56ED-441B-9497-5A92543D1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688" y="3013501"/>
            <a:ext cx="25859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4800" b="1" dirty="0">
                <a:latin typeface="Report Rg" panose="020F0503030200020004" pitchFamily="34" charset="0"/>
              </a:rPr>
              <a:t>μπουφάν</a:t>
            </a:r>
            <a:endParaRPr lang="en-GB" altLang="en-US" sz="4800" b="1" dirty="0">
              <a:latin typeface="Report Rg" panose="020F05030302000200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2F29AF-B4EC-4ED5-BE46-61DABE7E3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378" y="646547"/>
            <a:ext cx="4788934" cy="577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6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EA18F09-F458-43F2-95C4-C64CD0739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713" y="2650261"/>
            <a:ext cx="313573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5400" b="1" dirty="0">
                <a:latin typeface="Report Rg" panose="020F0503030200020004" pitchFamily="34" charset="0"/>
              </a:rPr>
              <a:t>παντελόνι</a:t>
            </a:r>
            <a:endParaRPr lang="en-GB" altLang="en-US" sz="5400" b="1" dirty="0">
              <a:latin typeface="Report Rg" panose="020F05030302000200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72B43F-D82D-49EB-A8FA-36B5EB74E8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013" y="1128868"/>
            <a:ext cx="3197469" cy="46715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FAF103-94D5-4164-96F2-5DD6B6BF6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625" y="6546850"/>
            <a:ext cx="109537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6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D659503-6D44-4EEF-8288-F368C9B4D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804" y="2862696"/>
            <a:ext cx="245958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5400" b="1" dirty="0">
                <a:latin typeface="Report Rg" panose="020F0503030200020004" pitchFamily="34" charset="0"/>
              </a:rPr>
              <a:t>κάλτσες</a:t>
            </a:r>
            <a:endParaRPr lang="en-GB" altLang="en-US" sz="5400" b="1" dirty="0">
              <a:latin typeface="Report Rg" panose="020F05030302000200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05BF9E-7417-44F2-BE91-361CE96337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78423" y="1703061"/>
            <a:ext cx="4270202" cy="41659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BDA75E-579A-4AF8-809E-6B7AEC2ED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625" y="6572250"/>
            <a:ext cx="109537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9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DCB9D2C-3BCA-4DE3-B7CF-A8A906B78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408" y="3057108"/>
            <a:ext cx="30248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4800" b="1" dirty="0">
                <a:latin typeface="Report Rg" panose="020F0503030200020004" pitchFamily="34" charset="0"/>
              </a:rPr>
              <a:t>παπούτσια</a:t>
            </a:r>
            <a:endParaRPr lang="en-GB" altLang="en-US" sz="4800" b="1" dirty="0">
              <a:latin typeface="Report Rg" panose="020F05030302000200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17CC11-C748-4877-A253-D0D9EC4F33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912" y="1413164"/>
            <a:ext cx="6880860" cy="49498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CB4247-A622-4796-8BB5-A20190262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625" y="6574559"/>
            <a:ext cx="109537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4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K-2 Standard PowerPoint.potx" id="{C7D2A66B-C347-4576-8752-321FE099FEDF}" vid="{2FF8CD65-1787-441D-9940-DF0D8E936B3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K-2 Standard PowerPoint</Template>
  <TotalTime>2407</TotalTime>
  <Words>126</Words>
  <Application>Microsoft Macintosh PowerPoint</Application>
  <PresentationFormat>On-screen Show (4:3)</PresentationFormat>
  <Paragraphs>56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Palatino Linotype</vt:lpstr>
      <vt:lpstr>Calibri</vt:lpstr>
      <vt:lpstr>Arial</vt:lpstr>
      <vt:lpstr>Twinkl Sb</vt:lpstr>
      <vt:lpstr>Report Rg</vt:lpstr>
      <vt:lpstr>Twinkl</vt:lpstr>
      <vt:lpstr>Office Theme</vt:lpstr>
      <vt:lpstr>Ρούχα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Μάντεψε  τα Ρούχα</vt:lpstr>
      <vt:lpstr>Άσκηση 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Άσκηση  3</vt:lpstr>
      <vt:lpstr>Τι φοράμε στο κεφάλι;</vt:lpstr>
      <vt:lpstr>Τι φοράμε στο σώμα;</vt:lpstr>
      <vt:lpstr>Τι φοράμε στα πόδια;</vt:lpstr>
      <vt:lpstr>Τι φοράμε στα πόδια;</vt:lpstr>
      <vt:lpstr>Τι φοράμε στα χέρια;</vt:lpstr>
      <vt:lpstr>Άσκηση 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Thomas Becker</dc:creator>
  <cp:lastModifiedBy>Tsangari, Androulla</cp:lastModifiedBy>
  <cp:revision>35</cp:revision>
  <dcterms:created xsi:type="dcterms:W3CDTF">2021-07-29T12:55:21Z</dcterms:created>
  <dcterms:modified xsi:type="dcterms:W3CDTF">2021-12-02T19:21:53Z</dcterms:modified>
</cp:coreProperties>
</file>