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7" r:id="rId4"/>
    <p:sldId id="258" r:id="rId5"/>
    <p:sldId id="259" r:id="rId6"/>
    <p:sldId id="260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33"/>
    <a:srgbClr val="FFCC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8490-D04C-4543-8B59-8BA3D9CB0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223AC2-6E1B-452A-BCD5-4353B825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7891E-3D33-41DC-BA5A-9836C173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896-93D2-41CF-9CC5-A8E0E1AE531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FFFD2-336F-41D5-A1CE-C5925DAD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D00DF-CA24-42DE-83AE-929F821D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183-20BD-45DC-A52A-4A6947CB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9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8CF2-E0E5-4089-9066-39BC1F29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248BB-8E52-454C-9701-8FD6ED9ED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CBAE8-9ECC-4B21-AA27-FBCC0E190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896-93D2-41CF-9CC5-A8E0E1AE531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FF971-F885-4E5C-A7BD-541E14EC8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460E6-6BAD-4854-98E8-6E01EFBC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183-20BD-45DC-A52A-4A6947CB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9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12143-FC26-4D0F-8BD3-D57A5BF7F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24F8F7-21BE-4F8A-8876-6703D4725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2EA86-710E-47A1-BBCF-631137CE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896-93D2-41CF-9CC5-A8E0E1AE531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32272-ED4E-4A26-95EE-24FCE8E7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CF215-4FCA-429B-B793-16369C2DF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183-20BD-45DC-A52A-4A6947CB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25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166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E31384D6-4550-4EFB-BF12-EE9F9E75B60B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672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6004-533B-4BDC-83D0-209B68F1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8A1F9-283B-497D-97D3-208B0B214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0D41C-1DC0-4FB5-A074-6665D76A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896-93D2-41CF-9CC5-A8E0E1AE531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7483F-B12A-4210-9197-05A4619E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C7050-D489-40CA-977A-B412E7B6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183-20BD-45DC-A52A-4A6947CB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69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8540-0764-488A-9389-7C3141CE7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B4842-D96B-40FD-A503-2087F08D0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6C7E0-71D4-42A9-8B90-BA151B5CD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896-93D2-41CF-9CC5-A8E0E1AE531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F06E3-9E00-40F6-90B1-A64562E8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C80A0-740C-4859-A352-18883B9B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183-20BD-45DC-A52A-4A6947CB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5459-2E88-4577-9652-67011A48B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C7D15-2204-48C1-B0DF-24F9B886F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7CB2B-7EA4-4EE4-8BFD-F02844021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FCB6D-B2FB-46CF-BFF8-455C2B9C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896-93D2-41CF-9CC5-A8E0E1AE531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80F7C-96CE-47AF-AADC-9A8C6AEF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30471-A5D4-411A-B3C8-6590A9A8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183-20BD-45DC-A52A-4A6947CB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96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57BE1-F142-470D-B193-EC918E01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0C06A-787C-43DD-B4C5-60202541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62FB5-4D41-4023-94D1-BD4A177C7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1B05C-2B7A-4DC3-ADB4-6E8A7E1EE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98B4A-2F0B-4DB2-9285-4E68A0E02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1249EE-AFE5-463D-9CC0-1F4D08CC2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896-93D2-41CF-9CC5-A8E0E1AE531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681DBF-F40C-49C3-A852-D2E090438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1C982D-F83B-458D-BD69-2FC227FE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183-20BD-45DC-A52A-4A6947CB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12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6C2B-405A-41A4-951B-CE4E1752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61730-EBC1-42A7-AB0A-E0F97BE6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896-93D2-41CF-9CC5-A8E0E1AE531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13426-2A69-4FFC-B5A8-A482F45C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CC5AF-43C4-442F-95F7-B89D8509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183-20BD-45DC-A52A-4A6947CB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3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5704B6-9A65-4B99-926C-D1AC07DE6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896-93D2-41CF-9CC5-A8E0E1AE531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77B4F9-DAA3-4B74-8111-A87BBB7A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33CE3-5540-49C6-81BC-014200B9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183-20BD-45DC-A52A-4A6947CB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8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9643-EC8C-45B6-AA74-8F04F5DA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1FA4F-20DE-48DA-BB23-3B50CBA04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AC371-AF9E-422B-949E-3FAB24C82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A26B9-79FD-497A-9FE2-8EC4DEE8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896-93D2-41CF-9CC5-A8E0E1AE531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A8324-B30A-483E-8EB1-0BFF47BC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9ADB5-FB3C-4427-8B93-C4C7043F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183-20BD-45DC-A52A-4A6947CB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77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AB971-651C-4071-85FD-4B4636D55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5A1590-ED1D-4AF1-A86E-48400D1B6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90604-7A7A-4B93-A45E-6044CC639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5B1C8-E632-4F8C-AD57-42E3AC8F0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896-93D2-41CF-9CC5-A8E0E1AE531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98421-2E7E-4795-B827-7ADC96A7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34972-95B3-480C-BB09-74515810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183-20BD-45DC-A52A-4A6947CB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52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B1E949-AFB7-43A3-A2D6-0914BEA7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7B85F-9395-4648-A5A8-9DF924A58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13FC1-E8D7-4E35-8788-970453258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27896-93D2-41CF-9CC5-A8E0E1AE531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58C14-2817-471D-9186-8EACB534C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AFF2D-F7A9-49D5-A086-640755644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5C183-20BD-45DC-A52A-4A6947CB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74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10D9-6CF5-45DA-97EC-321B52C3C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7707A-73FD-4341-B8AE-44D2A9211E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7E7369-BC1E-4DD3-8DE7-62D6B6B7B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C27CE0-92F4-4660-91D0-7452720E2122}"/>
              </a:ext>
            </a:extLst>
          </p:cNvPr>
          <p:cNvSpPr/>
          <p:nvPr/>
        </p:nvSpPr>
        <p:spPr>
          <a:xfrm>
            <a:off x="1617784" y="305489"/>
            <a:ext cx="9460523" cy="531964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4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639E53-3541-42E2-A931-D02F6CBA18C7}"/>
              </a:ext>
            </a:extLst>
          </p:cNvPr>
          <p:cNvSpPr txBox="1">
            <a:spLocks/>
          </p:cNvSpPr>
          <p:nvPr/>
        </p:nvSpPr>
        <p:spPr>
          <a:xfrm>
            <a:off x="1925053" y="1256485"/>
            <a:ext cx="9084080" cy="3410368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8800" b="1" dirty="0">
                <a:solidFill>
                  <a:srgbClr val="FF0000"/>
                </a:solidFill>
              </a:rPr>
              <a:t>Ο ι    Ε π ο χ έ ς</a:t>
            </a:r>
          </a:p>
          <a:p>
            <a:endParaRPr lang="el-GR" b="1" dirty="0">
              <a:solidFill>
                <a:srgbClr val="FF0000"/>
              </a:solidFill>
            </a:endParaRPr>
          </a:p>
          <a:p>
            <a:r>
              <a:rPr lang="el-GR" sz="4400" b="1" dirty="0">
                <a:solidFill>
                  <a:srgbClr val="002060"/>
                </a:solidFill>
              </a:rPr>
              <a:t>Τάξη Α’</a:t>
            </a:r>
            <a:endParaRPr lang="en-GB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6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716066" y="190936"/>
            <a:ext cx="2988367" cy="994306"/>
          </a:xfrm>
        </p:spPr>
        <p:txBody>
          <a:bodyPr/>
          <a:lstStyle/>
          <a:p>
            <a:r>
              <a:rPr lang="el-GR" sz="3600" dirty="0">
                <a:solidFill>
                  <a:srgbClr val="FAB001"/>
                </a:solidFill>
                <a:latin typeface="+mn-lt"/>
              </a:rPr>
              <a:t>Οι    Εποχές</a:t>
            </a:r>
            <a:endParaRPr lang="en-GB" sz="3600" dirty="0">
              <a:solidFill>
                <a:srgbClr val="FAB001"/>
              </a:solidFill>
              <a:latin typeface="+mn-lt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504178" y="1176902"/>
            <a:ext cx="7243730" cy="5268091"/>
            <a:chOff x="2018454" y="1794935"/>
            <a:chExt cx="5065358" cy="36152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454" y="3636428"/>
              <a:ext cx="2511812" cy="1773761"/>
            </a:xfrm>
            <a:prstGeom prst="round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454" y="1794935"/>
              <a:ext cx="2511812" cy="1773761"/>
            </a:xfrm>
            <a:prstGeom prst="round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36428"/>
              <a:ext cx="2511812" cy="1773761"/>
            </a:xfrm>
            <a:prstGeom prst="round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794935"/>
              <a:ext cx="2511812" cy="1773761"/>
            </a:xfrm>
            <a:prstGeom prst="roundRect">
              <a:avLst/>
            </a:prstGeom>
          </p:spPr>
        </p:pic>
      </p:grpSp>
      <p:pic>
        <p:nvPicPr>
          <p:cNvPr id="28" name="Suncrea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237" y="412000"/>
            <a:ext cx="346648" cy="966076"/>
          </a:xfrm>
          <a:prstGeom prst="rect">
            <a:avLst/>
          </a:prstGeom>
        </p:spPr>
      </p:pic>
      <p:pic>
        <p:nvPicPr>
          <p:cNvPr id="27" name="Dais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128" y="2446785"/>
            <a:ext cx="761515" cy="1206831"/>
          </a:xfrm>
          <a:prstGeom prst="rect">
            <a:avLst/>
          </a:prstGeom>
        </p:spPr>
      </p:pic>
      <p:pic>
        <p:nvPicPr>
          <p:cNvPr id="25" name="Su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167" y="3872723"/>
            <a:ext cx="829692" cy="803950"/>
          </a:xfrm>
          <a:prstGeom prst="rect">
            <a:avLst/>
          </a:prstGeom>
        </p:spPr>
      </p:pic>
      <p:pic>
        <p:nvPicPr>
          <p:cNvPr id="24" name="Glove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404" y="5122114"/>
            <a:ext cx="897500" cy="624533"/>
          </a:xfrm>
          <a:prstGeom prst="rect">
            <a:avLst/>
          </a:prstGeom>
        </p:spPr>
      </p:pic>
      <p:pic>
        <p:nvPicPr>
          <p:cNvPr id="22" name="Snowflak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368" y="5869530"/>
            <a:ext cx="753571" cy="869248"/>
          </a:xfrm>
          <a:prstGeom prst="rect">
            <a:avLst/>
          </a:prstGeom>
        </p:spPr>
      </p:pic>
      <p:pic>
        <p:nvPicPr>
          <p:cNvPr id="20" name="Leave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887" y="1515388"/>
            <a:ext cx="889756" cy="821844"/>
          </a:xfrm>
          <a:prstGeom prst="rect">
            <a:avLst/>
          </a:prstGeom>
        </p:spPr>
      </p:pic>
      <p:pic>
        <p:nvPicPr>
          <p:cNvPr id="19" name="Scar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7" y="4355372"/>
            <a:ext cx="879988" cy="766742"/>
          </a:xfrm>
          <a:prstGeom prst="rect">
            <a:avLst/>
          </a:prstGeom>
        </p:spPr>
      </p:pic>
      <p:pic>
        <p:nvPicPr>
          <p:cNvPr id="18" name="Butterfly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3" y="5434380"/>
            <a:ext cx="816316" cy="757209"/>
          </a:xfrm>
          <a:prstGeom prst="rect">
            <a:avLst/>
          </a:prstGeom>
        </p:spPr>
      </p:pic>
      <p:pic>
        <p:nvPicPr>
          <p:cNvPr id="14" name="Sunglasse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7" y="3555547"/>
            <a:ext cx="930342" cy="575734"/>
          </a:xfrm>
          <a:prstGeom prst="rect">
            <a:avLst/>
          </a:prstGeom>
        </p:spPr>
      </p:pic>
      <p:pic>
        <p:nvPicPr>
          <p:cNvPr id="13" name="Snowma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4" y="2247767"/>
            <a:ext cx="793818" cy="982133"/>
          </a:xfrm>
          <a:prstGeom prst="rect">
            <a:avLst/>
          </a:prstGeom>
        </p:spPr>
      </p:pic>
      <p:pic>
        <p:nvPicPr>
          <p:cNvPr id="11" name="Icecream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0" y="592002"/>
            <a:ext cx="838977" cy="118647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444BE0-486E-4A6E-8723-452D0BCE7FD1}"/>
              </a:ext>
            </a:extLst>
          </p:cNvPr>
          <p:cNvSpPr/>
          <p:nvPr/>
        </p:nvSpPr>
        <p:spPr>
          <a:xfrm>
            <a:off x="4351732" y="165384"/>
            <a:ext cx="3260035" cy="9727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itle 20">
            <a:extLst>
              <a:ext uri="{FF2B5EF4-FFF2-40B4-BE49-F238E27FC236}">
                <a16:creationId xmlns:a16="http://schemas.microsoft.com/office/drawing/2014/main" id="{BD1D8669-94BB-45AE-8FC4-E7768758D372}"/>
              </a:ext>
            </a:extLst>
          </p:cNvPr>
          <p:cNvSpPr txBox="1">
            <a:spLocks/>
          </p:cNvSpPr>
          <p:nvPr/>
        </p:nvSpPr>
        <p:spPr>
          <a:xfrm>
            <a:off x="4487567" y="178160"/>
            <a:ext cx="2988367" cy="994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l-GR" sz="3600" dirty="0">
                <a:solidFill>
                  <a:schemeClr val="accent2"/>
                </a:solidFill>
                <a:latin typeface="+mn-lt"/>
              </a:rPr>
              <a:t>   Οι    Εποχές</a:t>
            </a:r>
            <a:endParaRPr lang="en-GB" sz="36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12474 -0.490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61E-17 -3.7037E-6 L 0.44831 0.434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50286 0.298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43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42916 -0.1784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55443 0.164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21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0.03449 L -0.453 0.57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-0.34505 -0.305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1832 0.068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18099 0.352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9676 L -0.48372 0.001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79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6224 -0.39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12" y="-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60A7A-4349-4A46-B74E-86054375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239" y="2074606"/>
            <a:ext cx="8259096" cy="2359742"/>
          </a:xfrm>
        </p:spPr>
        <p:txBody>
          <a:bodyPr/>
          <a:lstStyle/>
          <a:p>
            <a:r>
              <a:rPr lang="el-GR" u="sng" dirty="0">
                <a:solidFill>
                  <a:srgbClr val="C00000"/>
                </a:solidFill>
              </a:rPr>
              <a:t>Άσκηση</a:t>
            </a:r>
            <a:r>
              <a:rPr lang="el-GR" dirty="0">
                <a:solidFill>
                  <a:srgbClr val="990033"/>
                </a:solidFill>
              </a:rPr>
              <a:t>  </a:t>
            </a:r>
            <a:r>
              <a:rPr lang="el-GR" b="1" dirty="0">
                <a:solidFill>
                  <a:srgbClr val="990033"/>
                </a:solidFill>
              </a:rPr>
              <a:t>2</a:t>
            </a:r>
            <a:br>
              <a:rPr lang="el-GR" b="1" dirty="0">
                <a:solidFill>
                  <a:srgbClr val="990033"/>
                </a:solidFill>
              </a:rPr>
            </a:br>
            <a:br>
              <a:rPr lang="el-GR" b="1" dirty="0">
                <a:solidFill>
                  <a:srgbClr val="990033"/>
                </a:solidFill>
              </a:rPr>
            </a:br>
            <a:r>
              <a:rPr lang="el-GR" sz="3300" dirty="0">
                <a:solidFill>
                  <a:srgbClr val="990033"/>
                </a:solidFill>
              </a:rPr>
              <a:t>Μάντεψε την εποχή που ταιριάζει στην κάθε εικόνα</a:t>
            </a:r>
            <a:endParaRPr lang="en-GB" sz="3300" dirty="0">
              <a:solidFill>
                <a:srgbClr val="990033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2756024-E822-4DF7-A093-B850F5EBBDE2}"/>
              </a:ext>
            </a:extLst>
          </p:cNvPr>
          <p:cNvSpPr/>
          <p:nvPr/>
        </p:nvSpPr>
        <p:spPr>
          <a:xfrm>
            <a:off x="1956619" y="1504335"/>
            <a:ext cx="8622891" cy="3559278"/>
          </a:xfrm>
          <a:prstGeom prst="roundRect">
            <a:avLst/>
          </a:prstGeom>
          <a:noFill/>
          <a:ln w="571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43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1" y="279536"/>
            <a:ext cx="8633790" cy="993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Ποια εποχή στολίζουμε το Χριστουγεννιάτικο δέντρο</a:t>
            </a:r>
            <a:r>
              <a:rPr lang="el-GR" altLang="en-US" sz="2400" dirty="0">
                <a:solidFill>
                  <a:srgbClr val="0070C0"/>
                </a:solidFill>
                <a:latin typeface="Twinkl" pitchFamily="2" charset="0"/>
                <a:cs typeface="Times New Roman" panose="02020603050405020304" pitchFamily="18" charset="0"/>
              </a:rPr>
              <a:t>;</a:t>
            </a:r>
            <a:endParaRPr lang="en-GB" altLang="en-US" sz="2400" dirty="0">
              <a:latin typeface="Twinkl" pitchFamily="2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1" y="1473200"/>
            <a:ext cx="1793875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6A92C76-FC55-4A54-AB1C-9DAA0FEE9F6C}"/>
              </a:ext>
            </a:extLst>
          </p:cNvPr>
          <p:cNvSpPr/>
          <p:nvPr/>
        </p:nvSpPr>
        <p:spPr>
          <a:xfrm>
            <a:off x="2513014" y="5243514"/>
            <a:ext cx="1539875" cy="6889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990033"/>
                </a:solidFill>
                <a:latin typeface="Twinkl SemiBold" pitchFamily="2" charset="0"/>
              </a:rPr>
              <a:t>άνοιξη</a:t>
            </a:r>
            <a:endParaRPr lang="en-GB" sz="2000" b="1" dirty="0">
              <a:solidFill>
                <a:srgbClr val="990033"/>
              </a:solidFill>
              <a:latin typeface="Twinkl SemiBold" pitchFamily="2" charset="0"/>
            </a:endParaRPr>
          </a:p>
        </p:txBody>
      </p:sp>
      <p:sp>
        <p:nvSpPr>
          <p:cNvPr id="8" name="Rounded 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87913D85-608C-44BF-9CE4-5E59E97EA9A3}"/>
              </a:ext>
            </a:extLst>
          </p:cNvPr>
          <p:cNvSpPr/>
          <p:nvPr/>
        </p:nvSpPr>
        <p:spPr>
          <a:xfrm>
            <a:off x="4365626" y="5243514"/>
            <a:ext cx="1608136" cy="6889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0070C0"/>
                </a:solidFill>
                <a:latin typeface="Twinkl SemiBold" pitchFamily="2" charset="0"/>
              </a:rPr>
              <a:t>καλοκαίρι</a:t>
            </a:r>
            <a:endParaRPr lang="en-GB" b="1" dirty="0">
              <a:solidFill>
                <a:srgbClr val="0070C0"/>
              </a:solidFill>
              <a:latin typeface="Twinkl SemiBold" pitchFamily="2" charset="0"/>
            </a:endParaRPr>
          </a:p>
        </p:txBody>
      </p:sp>
      <p:sp>
        <p:nvSpPr>
          <p:cNvPr id="9" name="Rounded 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763F0D3F-0C65-41BC-A862-C2259A672892}"/>
              </a:ext>
            </a:extLst>
          </p:cNvPr>
          <p:cNvSpPr/>
          <p:nvPr/>
        </p:nvSpPr>
        <p:spPr>
          <a:xfrm>
            <a:off x="6218239" y="5243514"/>
            <a:ext cx="1539875" cy="6889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9900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φθινόπωρο</a:t>
            </a:r>
            <a:endParaRPr lang="en-GB" sz="2000" b="1" dirty="0">
              <a:solidFill>
                <a:srgbClr val="99003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90A3DE19-EC49-48D1-B3DE-29081F5672D5}"/>
              </a:ext>
            </a:extLst>
          </p:cNvPr>
          <p:cNvSpPr/>
          <p:nvPr/>
        </p:nvSpPr>
        <p:spPr>
          <a:xfrm>
            <a:off x="8070851" y="5243514"/>
            <a:ext cx="1539875" cy="6889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χειμώνας</a:t>
            </a:r>
            <a:endParaRPr lang="en-GB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3317875" y="3136900"/>
            <a:ext cx="555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Δοκίμασε ξανά</a:t>
            </a:r>
            <a:r>
              <a:rPr lang="en-GB" altLang="en-US" sz="3200" dirty="0">
                <a:solidFill>
                  <a:schemeClr val="tx1"/>
                </a:solidFill>
                <a:latin typeface="Twinkl SemiBold" pitchFamily="2" charset="0"/>
              </a:rPr>
              <a:t>…</a:t>
            </a:r>
          </a:p>
        </p:txBody>
      </p:sp>
      <p:sp>
        <p:nvSpPr>
          <p:cNvPr id="13" name="Right Arrow 12">
            <a:hlinkClick r:id="rId2" action="ppaction://hlinksldjump"/>
            <a:extLst>
              <a:ext uri="{FF2B5EF4-FFF2-40B4-BE49-F238E27FC236}">
                <a16:creationId xmlns:a16="http://schemas.microsoft.com/office/drawing/2014/main" id="{55FB5AE0-F727-4625-A77E-210AD3D65145}"/>
              </a:ext>
            </a:extLst>
          </p:cNvPr>
          <p:cNvSpPr/>
          <p:nvPr/>
        </p:nvSpPr>
        <p:spPr>
          <a:xfrm flipH="1">
            <a:off x="2224089" y="5681663"/>
            <a:ext cx="1093787" cy="531812"/>
          </a:xfrm>
          <a:prstGeom prst="rightArrow">
            <a:avLst>
              <a:gd name="adj1" fmla="val 41176"/>
              <a:gd name="adj2" fmla="val 9558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3317875" y="3136900"/>
            <a:ext cx="555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n-US" sz="3200" dirty="0">
                <a:solidFill>
                  <a:schemeClr val="tx1"/>
                </a:solidFill>
                <a:latin typeface="Twinkl SemiBold" pitchFamily="2" charset="0"/>
              </a:rPr>
              <a:t>Σωστά!</a:t>
            </a:r>
            <a:endParaRPr lang="en-GB" altLang="en-US" sz="3200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" name="Right Arrow 3">
            <a:hlinkClick r:id="rId2" action="ppaction://hlinksldjump"/>
            <a:extLst>
              <a:ext uri="{FF2B5EF4-FFF2-40B4-BE49-F238E27FC236}">
                <a16:creationId xmlns:a16="http://schemas.microsoft.com/office/drawing/2014/main" id="{9277C36B-EC32-46A4-A7EA-43C92542D776}"/>
              </a:ext>
            </a:extLst>
          </p:cNvPr>
          <p:cNvSpPr/>
          <p:nvPr/>
        </p:nvSpPr>
        <p:spPr>
          <a:xfrm>
            <a:off x="8874125" y="5665788"/>
            <a:ext cx="1093788" cy="531812"/>
          </a:xfrm>
          <a:prstGeom prst="rightArrow">
            <a:avLst>
              <a:gd name="adj1" fmla="val 41176"/>
              <a:gd name="adj2" fmla="val 9558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305704EB-C357-49DB-B8EB-F57B96F62BA1}"/>
              </a:ext>
            </a:extLst>
          </p:cNvPr>
          <p:cNvSpPr/>
          <p:nvPr/>
        </p:nvSpPr>
        <p:spPr>
          <a:xfrm>
            <a:off x="2513014" y="5243514"/>
            <a:ext cx="1539875" cy="6889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990033"/>
                </a:solidFill>
                <a:latin typeface="Twinkl SemiBold" pitchFamily="2" charset="0"/>
              </a:rPr>
              <a:t>άνοιξη</a:t>
            </a:r>
            <a:endParaRPr lang="en-GB" sz="2000" b="1" dirty="0">
              <a:solidFill>
                <a:srgbClr val="990033"/>
              </a:solidFill>
              <a:latin typeface="Twinkl SemiBold" pitchFamily="2" charset="0"/>
            </a:endParaRPr>
          </a:p>
        </p:txBody>
      </p:sp>
      <p:sp>
        <p:nvSpPr>
          <p:cNvPr id="8" name="Rounded 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645CDF97-E0B8-407B-B55D-FAFAEEBEBE54}"/>
              </a:ext>
            </a:extLst>
          </p:cNvPr>
          <p:cNvSpPr/>
          <p:nvPr/>
        </p:nvSpPr>
        <p:spPr>
          <a:xfrm>
            <a:off x="4365626" y="5243514"/>
            <a:ext cx="1539875" cy="6889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0070C0"/>
                </a:solidFill>
                <a:latin typeface="Twinkl SemiBold" pitchFamily="2" charset="0"/>
              </a:rPr>
              <a:t>καλοκαίρι</a:t>
            </a:r>
            <a:endParaRPr lang="en-GB" sz="2000" b="1" dirty="0">
              <a:solidFill>
                <a:srgbClr val="0070C0"/>
              </a:solidFill>
              <a:latin typeface="Twinkl SemiBold" pitchFamily="2" charset="0"/>
            </a:endParaRPr>
          </a:p>
        </p:txBody>
      </p:sp>
      <p:sp>
        <p:nvSpPr>
          <p:cNvPr id="9" name="Rounded Rectangle 8">
            <a:hlinkClick r:id="rId2" action="ppaction://hlinksldjump"/>
            <a:extLst>
              <a:ext uri="{FF2B5EF4-FFF2-40B4-BE49-F238E27FC236}">
                <a16:creationId xmlns:a16="http://schemas.microsoft.com/office/drawing/2014/main" id="{7863B569-08EE-460D-B83C-F27AF4A38F99}"/>
              </a:ext>
            </a:extLst>
          </p:cNvPr>
          <p:cNvSpPr/>
          <p:nvPr/>
        </p:nvSpPr>
        <p:spPr>
          <a:xfrm>
            <a:off x="6218239" y="5243514"/>
            <a:ext cx="1539875" cy="6889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9900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φθινόπωρο</a:t>
            </a:r>
            <a:endParaRPr lang="en-GB" sz="2000" b="1" dirty="0">
              <a:solidFill>
                <a:srgbClr val="99003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B032D14F-8168-4FD6-94FF-D61B96970699}"/>
              </a:ext>
            </a:extLst>
          </p:cNvPr>
          <p:cNvSpPr/>
          <p:nvPr/>
        </p:nvSpPr>
        <p:spPr>
          <a:xfrm>
            <a:off x="8070851" y="5243514"/>
            <a:ext cx="1539875" cy="6889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χειμώνας</a:t>
            </a:r>
            <a:endParaRPr lang="en-GB" sz="2000" dirty="0"/>
          </a:p>
        </p:txBody>
      </p:sp>
      <p:pic>
        <p:nvPicPr>
          <p:cNvPr id="2050" name="Picture 2" descr="MATTE BLACK/RAINBOW ">
            <a:extLst>
              <a:ext uri="{FF2B5EF4-FFF2-40B4-BE49-F238E27FC236}">
                <a16:creationId xmlns:a16="http://schemas.microsoft.com/office/drawing/2014/main" id="{99A1F937-1D37-4AE8-A005-2D075390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96" y="629479"/>
            <a:ext cx="4027418" cy="40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5E25C9F-CB0E-47EB-94FC-5A7680661F8A}"/>
              </a:ext>
            </a:extLst>
          </p:cNvPr>
          <p:cNvSpPr txBox="1">
            <a:spLocks noChangeArrowheads="1"/>
          </p:cNvSpPr>
          <p:nvPr/>
        </p:nvSpPr>
        <p:spPr>
          <a:xfrm>
            <a:off x="976936" y="428623"/>
            <a:ext cx="863379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Ποια εποχή φοράς γυαλιά του ήλιου;</a:t>
            </a:r>
            <a:endParaRPr lang="en-GB" altLang="en-US" sz="2400" dirty="0">
              <a:latin typeface="Twinkl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3317875" y="3136900"/>
            <a:ext cx="5556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l-GR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Δοκίμασε ξανά</a:t>
            </a:r>
            <a:r>
              <a:rPr lang="en-GB" altLang="en-US" sz="3200" dirty="0">
                <a:solidFill>
                  <a:schemeClr val="tx1"/>
                </a:solidFill>
                <a:latin typeface="Twinkl SemiBold" pitchFamily="2" charset="0"/>
              </a:rPr>
              <a:t>…</a:t>
            </a:r>
          </a:p>
        </p:txBody>
      </p:sp>
      <p:sp>
        <p:nvSpPr>
          <p:cNvPr id="13" name="Right Arrow 12">
            <a:hlinkClick r:id="rId2" action="ppaction://hlinksldjump"/>
            <a:extLst>
              <a:ext uri="{FF2B5EF4-FFF2-40B4-BE49-F238E27FC236}">
                <a16:creationId xmlns:a16="http://schemas.microsoft.com/office/drawing/2014/main" id="{D024ACA7-F0DA-4FB4-8A74-C822EC867E76}"/>
              </a:ext>
            </a:extLst>
          </p:cNvPr>
          <p:cNvSpPr/>
          <p:nvPr/>
        </p:nvSpPr>
        <p:spPr>
          <a:xfrm flipH="1">
            <a:off x="2224089" y="5681663"/>
            <a:ext cx="1093787" cy="531812"/>
          </a:xfrm>
          <a:prstGeom prst="rightArrow">
            <a:avLst>
              <a:gd name="adj1" fmla="val 41176"/>
              <a:gd name="adj2" fmla="val 9558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3427205" y="3037509"/>
            <a:ext cx="555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n-US" sz="3200" dirty="0">
                <a:solidFill>
                  <a:schemeClr val="tx1"/>
                </a:solidFill>
                <a:latin typeface="Twinkl SemiBold" pitchFamily="2" charset="0"/>
              </a:rPr>
              <a:t>Σωστά! </a:t>
            </a:r>
            <a:endParaRPr lang="en-GB" altLang="en-US" sz="3200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" name="Right Arrow 3">
            <a:hlinkClick r:id="rId2" action="ppaction://hlinksldjump"/>
            <a:extLst>
              <a:ext uri="{FF2B5EF4-FFF2-40B4-BE49-F238E27FC236}">
                <a16:creationId xmlns:a16="http://schemas.microsoft.com/office/drawing/2014/main" id="{A0089C58-225F-4609-AC89-B4ABB8B85A32}"/>
              </a:ext>
            </a:extLst>
          </p:cNvPr>
          <p:cNvSpPr/>
          <p:nvPr/>
        </p:nvSpPr>
        <p:spPr>
          <a:xfrm>
            <a:off x="8874125" y="5665788"/>
            <a:ext cx="1093788" cy="531812"/>
          </a:xfrm>
          <a:prstGeom prst="rightArrow">
            <a:avLst>
              <a:gd name="adj1" fmla="val 41176"/>
              <a:gd name="adj2" fmla="val 9558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8EE9F853-0394-422F-B6FA-C4453058364A}"/>
              </a:ext>
            </a:extLst>
          </p:cNvPr>
          <p:cNvSpPr/>
          <p:nvPr/>
        </p:nvSpPr>
        <p:spPr>
          <a:xfrm>
            <a:off x="2513014" y="5243514"/>
            <a:ext cx="1539875" cy="6889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990033"/>
                </a:solidFill>
                <a:latin typeface="Twinkl SemiBold" pitchFamily="2" charset="0"/>
              </a:rPr>
              <a:t>άνοιξη</a:t>
            </a:r>
            <a:endParaRPr lang="en-GB" sz="2000" b="1" dirty="0">
              <a:solidFill>
                <a:srgbClr val="990033"/>
              </a:solidFill>
              <a:latin typeface="Twinkl SemiBold" pitchFamily="2" charset="0"/>
            </a:endParaRPr>
          </a:p>
        </p:txBody>
      </p:sp>
      <p:sp>
        <p:nvSpPr>
          <p:cNvPr id="8" name="Rounded 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D427601E-BE1F-433F-85D7-EAE4B6580E5E}"/>
              </a:ext>
            </a:extLst>
          </p:cNvPr>
          <p:cNvSpPr/>
          <p:nvPr/>
        </p:nvSpPr>
        <p:spPr>
          <a:xfrm>
            <a:off x="4365626" y="5243514"/>
            <a:ext cx="1539875" cy="6889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0070C0"/>
                </a:solidFill>
                <a:latin typeface="Twinkl SemiBold" pitchFamily="2" charset="0"/>
              </a:rPr>
              <a:t>καλοκαίρι</a:t>
            </a:r>
            <a:endParaRPr lang="en-GB" sz="2000" b="1" dirty="0">
              <a:solidFill>
                <a:srgbClr val="0070C0"/>
              </a:solidFill>
              <a:latin typeface="Twinkl SemiBold" pitchFamily="2" charset="0"/>
            </a:endParaRPr>
          </a:p>
        </p:txBody>
      </p:sp>
      <p:sp>
        <p:nvSpPr>
          <p:cNvPr id="9" name="Rounded 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F077BF1B-F629-43D2-AC9C-C82470F5CBBB}"/>
              </a:ext>
            </a:extLst>
          </p:cNvPr>
          <p:cNvSpPr/>
          <p:nvPr/>
        </p:nvSpPr>
        <p:spPr>
          <a:xfrm>
            <a:off x="6218239" y="5243514"/>
            <a:ext cx="1539875" cy="6889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9900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φθινόπωρο</a:t>
            </a:r>
            <a:endParaRPr lang="en-GB" sz="2000" b="1" dirty="0">
              <a:solidFill>
                <a:srgbClr val="99003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B440FB8C-145D-47D0-B30D-099E7A94B032}"/>
              </a:ext>
            </a:extLst>
          </p:cNvPr>
          <p:cNvSpPr/>
          <p:nvPr/>
        </p:nvSpPr>
        <p:spPr>
          <a:xfrm>
            <a:off x="8070851" y="5243514"/>
            <a:ext cx="1539875" cy="6889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χειμώνας</a:t>
            </a:r>
            <a:endParaRPr lang="en-GB" sz="2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1C455D-6CE0-466F-BEFA-BAE91346BFE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462929" y="207961"/>
            <a:ext cx="822007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Ποια εποχή ανοίγουν τα σχολεία;</a:t>
            </a:r>
            <a:endParaRPr lang="en-GB" altLang="en-US" sz="2400" dirty="0">
              <a:latin typeface="Twinkl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4A579E-6A1A-448E-8935-A0FFFB2CE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138" y="1460500"/>
            <a:ext cx="6248400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3317875" y="3136900"/>
            <a:ext cx="555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Δοκίμασε ξανά</a:t>
            </a:r>
            <a:r>
              <a:rPr lang="en-GB" altLang="en-US" sz="3200" dirty="0">
                <a:solidFill>
                  <a:schemeClr val="tx1"/>
                </a:solidFill>
                <a:latin typeface="Twinkl SemiBold" pitchFamily="2" charset="0"/>
              </a:rPr>
              <a:t>…</a:t>
            </a:r>
          </a:p>
        </p:txBody>
      </p:sp>
      <p:sp>
        <p:nvSpPr>
          <p:cNvPr id="13" name="Right Arrow 12">
            <a:hlinkClick r:id="rId2" action="ppaction://hlinksldjump"/>
            <a:extLst>
              <a:ext uri="{FF2B5EF4-FFF2-40B4-BE49-F238E27FC236}">
                <a16:creationId xmlns:a16="http://schemas.microsoft.com/office/drawing/2014/main" id="{6001F0A8-C9BC-4C4B-9A85-725ACC61EE2C}"/>
              </a:ext>
            </a:extLst>
          </p:cNvPr>
          <p:cNvSpPr/>
          <p:nvPr/>
        </p:nvSpPr>
        <p:spPr>
          <a:xfrm flipH="1">
            <a:off x="2224089" y="5681663"/>
            <a:ext cx="1093787" cy="531812"/>
          </a:xfrm>
          <a:prstGeom prst="rightArrow">
            <a:avLst>
              <a:gd name="adj1" fmla="val 41176"/>
              <a:gd name="adj2" fmla="val 9558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7BC05-51CE-453B-B64E-E32C55E9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73A3B4-5F17-4E00-922D-E946118A8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000" cy="3352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482126-7D4A-4A62-8C9A-B7A995632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6D219F-D6A9-4899-BF25-7B163B221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352800"/>
            <a:ext cx="6095999" cy="3505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DE2BF1-7D95-4F5F-93A6-198D80605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8" y="3352799"/>
            <a:ext cx="6208297" cy="35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3317875" y="3136900"/>
            <a:ext cx="555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n-US" sz="3200" dirty="0">
                <a:solidFill>
                  <a:schemeClr val="tx1"/>
                </a:solidFill>
                <a:latin typeface="Twinkl SemiBold" pitchFamily="2" charset="0"/>
              </a:rPr>
              <a:t>Σωστά!</a:t>
            </a:r>
            <a:endParaRPr lang="en-GB" altLang="en-US" sz="3200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" name="Right Arrow 3">
            <a:hlinkClick r:id="rId2" action="ppaction://hlinksldjump"/>
            <a:extLst>
              <a:ext uri="{FF2B5EF4-FFF2-40B4-BE49-F238E27FC236}">
                <a16:creationId xmlns:a16="http://schemas.microsoft.com/office/drawing/2014/main" id="{42FF1B43-EB45-48FA-8627-DCD7E1D2F49A}"/>
              </a:ext>
            </a:extLst>
          </p:cNvPr>
          <p:cNvSpPr/>
          <p:nvPr/>
        </p:nvSpPr>
        <p:spPr>
          <a:xfrm>
            <a:off x="8874125" y="5665788"/>
            <a:ext cx="1093788" cy="531812"/>
          </a:xfrm>
          <a:prstGeom prst="rightArrow">
            <a:avLst>
              <a:gd name="adj1" fmla="val 41176"/>
              <a:gd name="adj2" fmla="val 9558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FD3EC91C-6731-4DE8-8806-4C54FE6761D2}"/>
              </a:ext>
            </a:extLst>
          </p:cNvPr>
          <p:cNvSpPr/>
          <p:nvPr/>
        </p:nvSpPr>
        <p:spPr>
          <a:xfrm>
            <a:off x="2513014" y="5243514"/>
            <a:ext cx="1539875" cy="6889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990033"/>
                </a:solidFill>
                <a:latin typeface="Twinkl SemiBold" pitchFamily="2" charset="0"/>
              </a:rPr>
              <a:t>άνοιξη</a:t>
            </a:r>
            <a:endParaRPr lang="en-GB" sz="2000" b="1" dirty="0">
              <a:solidFill>
                <a:srgbClr val="990033"/>
              </a:solidFill>
              <a:latin typeface="Twinkl SemiBold" pitchFamily="2" charset="0"/>
            </a:endParaRPr>
          </a:p>
        </p:txBody>
      </p:sp>
      <p:sp>
        <p:nvSpPr>
          <p:cNvPr id="8" name="Rounded 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8080DC19-955B-4209-B60F-2A820538D068}"/>
              </a:ext>
            </a:extLst>
          </p:cNvPr>
          <p:cNvSpPr/>
          <p:nvPr/>
        </p:nvSpPr>
        <p:spPr>
          <a:xfrm>
            <a:off x="4365626" y="5243514"/>
            <a:ext cx="1539875" cy="6889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0070C0"/>
                </a:solidFill>
                <a:latin typeface="Twinkl SemiBold" pitchFamily="2" charset="0"/>
              </a:rPr>
              <a:t>καλοκαίρι</a:t>
            </a:r>
            <a:endParaRPr lang="en-GB" sz="2000" b="1" dirty="0">
              <a:solidFill>
                <a:srgbClr val="0070C0"/>
              </a:solidFill>
              <a:latin typeface="Twinkl SemiBold" pitchFamily="2" charset="0"/>
            </a:endParaRPr>
          </a:p>
        </p:txBody>
      </p:sp>
      <p:sp>
        <p:nvSpPr>
          <p:cNvPr id="9" name="Rounded Rectangle 8">
            <a:hlinkClick r:id="rId2" action="ppaction://hlinksldjump"/>
            <a:extLst>
              <a:ext uri="{FF2B5EF4-FFF2-40B4-BE49-F238E27FC236}">
                <a16:creationId xmlns:a16="http://schemas.microsoft.com/office/drawing/2014/main" id="{DAFE4A75-1414-4F9C-A409-BD36ECB6C9A5}"/>
              </a:ext>
            </a:extLst>
          </p:cNvPr>
          <p:cNvSpPr/>
          <p:nvPr/>
        </p:nvSpPr>
        <p:spPr>
          <a:xfrm>
            <a:off x="6218239" y="5243514"/>
            <a:ext cx="1539875" cy="6889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2000" b="1" dirty="0">
              <a:solidFill>
                <a:srgbClr val="99003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l-GR" sz="2000" b="1" dirty="0">
                <a:solidFill>
                  <a:srgbClr val="9900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φθινόπωρο</a:t>
            </a:r>
            <a:endParaRPr lang="en-GB" sz="2000" b="1" dirty="0">
              <a:solidFill>
                <a:srgbClr val="99003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GB" sz="2000" dirty="0"/>
          </a:p>
        </p:txBody>
      </p:sp>
      <p:sp>
        <p:nvSpPr>
          <p:cNvPr id="10" name="Rounded 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9440E05A-99A5-4B77-9DE3-DC3C8E452336}"/>
              </a:ext>
            </a:extLst>
          </p:cNvPr>
          <p:cNvSpPr/>
          <p:nvPr/>
        </p:nvSpPr>
        <p:spPr>
          <a:xfrm>
            <a:off x="8070851" y="5243514"/>
            <a:ext cx="1539875" cy="6889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χειμώνας</a:t>
            </a:r>
            <a:endParaRPr lang="en-GB" sz="2000" dirty="0"/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465263"/>
            <a:ext cx="258127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8112EBF-4114-42A4-8817-AF26885F3A9E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620713" y="322262"/>
            <a:ext cx="822007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Ποια εποχή φοράμε πολλά ρούχα;</a:t>
            </a:r>
            <a:endParaRPr lang="en-GB" altLang="en-US" sz="2400" dirty="0">
              <a:latin typeface="Twinkl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>
            <a:hlinkClick r:id="rId2" action="ppaction://hlinksldjump"/>
            <a:extLst>
              <a:ext uri="{FF2B5EF4-FFF2-40B4-BE49-F238E27FC236}">
                <a16:creationId xmlns:a16="http://schemas.microsoft.com/office/drawing/2014/main" id="{12C8B4AF-3361-4F0C-A0B6-B9A3D666BB17}"/>
              </a:ext>
            </a:extLst>
          </p:cNvPr>
          <p:cNvSpPr/>
          <p:nvPr/>
        </p:nvSpPr>
        <p:spPr>
          <a:xfrm flipH="1">
            <a:off x="2224089" y="5681663"/>
            <a:ext cx="1093787" cy="531812"/>
          </a:xfrm>
          <a:prstGeom prst="rightArrow">
            <a:avLst>
              <a:gd name="adj1" fmla="val 41176"/>
              <a:gd name="adj2" fmla="val 9558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317875" y="3136900"/>
            <a:ext cx="555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Δοκίμασε ξανά</a:t>
            </a:r>
            <a:r>
              <a:rPr lang="en-GB" altLang="en-US" sz="3200" dirty="0">
                <a:solidFill>
                  <a:schemeClr val="tx1"/>
                </a:solidFill>
                <a:latin typeface="Twinkl SemiBold" pitchFamily="2" charset="0"/>
              </a:rPr>
              <a:t>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3317875" y="3136900"/>
            <a:ext cx="555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n-US" sz="3200" dirty="0">
                <a:solidFill>
                  <a:schemeClr val="tx1"/>
                </a:solidFill>
                <a:latin typeface="Twinkl SemiBold" pitchFamily="2" charset="0"/>
              </a:rPr>
              <a:t>Σωστά!</a:t>
            </a:r>
            <a:endParaRPr lang="en-GB" altLang="en-US" sz="3200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" name="Right Arrow 3">
            <a:hlinkClick r:id="rId2" action="ppaction://hlinksldjump"/>
            <a:extLst>
              <a:ext uri="{FF2B5EF4-FFF2-40B4-BE49-F238E27FC236}">
                <a16:creationId xmlns:a16="http://schemas.microsoft.com/office/drawing/2014/main" id="{5CC7DEF5-69FA-4F50-BB67-BC10B154A174}"/>
              </a:ext>
            </a:extLst>
          </p:cNvPr>
          <p:cNvSpPr/>
          <p:nvPr/>
        </p:nvSpPr>
        <p:spPr>
          <a:xfrm>
            <a:off x="8874125" y="5665788"/>
            <a:ext cx="1093788" cy="531812"/>
          </a:xfrm>
          <a:prstGeom prst="rightArrow">
            <a:avLst>
              <a:gd name="adj1" fmla="val 41176"/>
              <a:gd name="adj2" fmla="val 9558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08652" y="279536"/>
            <a:ext cx="8220075" cy="993775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n-US" sz="3300" dirty="0">
                <a:solidFill>
                  <a:srgbClr val="0070C0"/>
                </a:solidFill>
                <a:latin typeface="Twinkl" pitchFamily="2" charset="0"/>
              </a:rPr>
              <a:t>Ποια εποχή παίζεις στην θάλασσα</a:t>
            </a:r>
            <a:r>
              <a:rPr lang="en-GB" altLang="en-US" sz="3300" dirty="0">
                <a:solidFill>
                  <a:srgbClr val="0070C0"/>
                </a:solidFill>
                <a:latin typeface="Twinkl" pitchFamily="2" charset="0"/>
              </a:rPr>
              <a:t>?</a:t>
            </a:r>
          </a:p>
        </p:txBody>
      </p:sp>
      <p:sp>
        <p:nvSpPr>
          <p:cNvPr id="5" name="Rounded 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BB0D42F9-3BD8-4F23-BF2D-9CF243FA8B2A}"/>
              </a:ext>
            </a:extLst>
          </p:cNvPr>
          <p:cNvSpPr/>
          <p:nvPr/>
        </p:nvSpPr>
        <p:spPr>
          <a:xfrm>
            <a:off x="2513014" y="5243514"/>
            <a:ext cx="1539875" cy="6889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990033"/>
                </a:solidFill>
                <a:latin typeface="Twinkl SemiBold" pitchFamily="2" charset="0"/>
              </a:rPr>
              <a:t>άνοιξη</a:t>
            </a:r>
            <a:endParaRPr lang="en-GB" sz="2000" b="1" dirty="0">
              <a:solidFill>
                <a:srgbClr val="990033"/>
              </a:solidFill>
              <a:latin typeface="Twinkl SemiBold" pitchFamily="2" charset="0"/>
            </a:endParaRPr>
          </a:p>
        </p:txBody>
      </p:sp>
      <p:sp>
        <p:nvSpPr>
          <p:cNvPr id="8" name="Rounded 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02CDA238-96DA-4E9A-AC47-4D0E3E1218C6}"/>
              </a:ext>
            </a:extLst>
          </p:cNvPr>
          <p:cNvSpPr/>
          <p:nvPr/>
        </p:nvSpPr>
        <p:spPr>
          <a:xfrm>
            <a:off x="4365626" y="5243514"/>
            <a:ext cx="1539875" cy="6889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0070C0"/>
                </a:solidFill>
                <a:latin typeface="Twinkl SemiBold" pitchFamily="2" charset="0"/>
              </a:rPr>
              <a:t>καλοκαίρι</a:t>
            </a:r>
            <a:endParaRPr lang="en-GB" sz="2000" b="1" dirty="0">
              <a:solidFill>
                <a:srgbClr val="0070C0"/>
              </a:solidFill>
              <a:latin typeface="Twinkl SemiBold" pitchFamily="2" charset="0"/>
            </a:endParaRPr>
          </a:p>
        </p:txBody>
      </p:sp>
      <p:sp>
        <p:nvSpPr>
          <p:cNvPr id="9" name="Rounded Rectangle 8">
            <a:hlinkClick r:id="rId2" action="ppaction://hlinksldjump"/>
            <a:extLst>
              <a:ext uri="{FF2B5EF4-FFF2-40B4-BE49-F238E27FC236}">
                <a16:creationId xmlns:a16="http://schemas.microsoft.com/office/drawing/2014/main" id="{506B0AAE-2924-4CA4-8E55-998BCDCE5B61}"/>
              </a:ext>
            </a:extLst>
          </p:cNvPr>
          <p:cNvSpPr/>
          <p:nvPr/>
        </p:nvSpPr>
        <p:spPr>
          <a:xfrm>
            <a:off x="6218239" y="5243514"/>
            <a:ext cx="1539875" cy="6889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9900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φθινόπωρο</a:t>
            </a:r>
            <a:endParaRPr lang="en-GB" sz="2000" b="1" dirty="0">
              <a:solidFill>
                <a:srgbClr val="99003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EE297D11-1D28-4DD9-8F17-08388C81394D}"/>
              </a:ext>
            </a:extLst>
          </p:cNvPr>
          <p:cNvSpPr/>
          <p:nvPr/>
        </p:nvSpPr>
        <p:spPr>
          <a:xfrm>
            <a:off x="8070851" y="5243514"/>
            <a:ext cx="1539875" cy="6889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χειμώνας</a:t>
            </a:r>
            <a:endParaRPr lang="en-GB" sz="2000" dirty="0"/>
          </a:p>
        </p:txBody>
      </p:sp>
      <p:pic>
        <p:nvPicPr>
          <p:cNvPr id="4098" name="Picture 2" descr="Cartoon Beach Wallpaper | Cartoon Images | Beach cartoon, Kids wallpaper,  Kids background">
            <a:extLst>
              <a:ext uri="{FF2B5EF4-FFF2-40B4-BE49-F238E27FC236}">
                <a16:creationId xmlns:a16="http://schemas.microsoft.com/office/drawing/2014/main" id="{6D33BC46-6131-4139-BA04-3BC1C48E8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09" y="1197491"/>
            <a:ext cx="6481279" cy="370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D59A7C0A-5B1E-4680-B797-2AD4565D3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23" y="3126355"/>
            <a:ext cx="1228967" cy="153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3317875" y="3136900"/>
            <a:ext cx="5556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l-GR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Δοκίμασε ξανά</a:t>
            </a:r>
            <a:r>
              <a:rPr lang="en-GB" altLang="en-US" sz="3200" dirty="0">
                <a:solidFill>
                  <a:schemeClr val="tx1"/>
                </a:solidFill>
                <a:latin typeface="Twinkl SemiBold" pitchFamily="2" charset="0"/>
              </a:rPr>
              <a:t>…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13" name="Right Arrow 12">
            <a:hlinkClick r:id="rId2" action="ppaction://hlinksldjump"/>
            <a:extLst>
              <a:ext uri="{FF2B5EF4-FFF2-40B4-BE49-F238E27FC236}">
                <a16:creationId xmlns:a16="http://schemas.microsoft.com/office/drawing/2014/main" id="{E7CCEAF1-2A72-4F0A-B085-92E2986D33C7}"/>
              </a:ext>
            </a:extLst>
          </p:cNvPr>
          <p:cNvSpPr/>
          <p:nvPr/>
        </p:nvSpPr>
        <p:spPr>
          <a:xfrm flipH="1">
            <a:off x="2224089" y="5681663"/>
            <a:ext cx="1093787" cy="531812"/>
          </a:xfrm>
          <a:prstGeom prst="rightArrow">
            <a:avLst>
              <a:gd name="adj1" fmla="val 41176"/>
              <a:gd name="adj2" fmla="val 9558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3317875" y="3136900"/>
            <a:ext cx="555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n-US" sz="3200" dirty="0">
                <a:solidFill>
                  <a:schemeClr val="tx1"/>
                </a:solidFill>
                <a:latin typeface="Twinkl SemiBold" pitchFamily="2" charset="0"/>
              </a:rPr>
              <a:t>Σωστά!</a:t>
            </a:r>
            <a:endParaRPr lang="en-GB" altLang="en-US" sz="3200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" name="Right Arrow 3">
            <a:hlinkClick r:id="rId2" action="ppaction://hlinksldjump"/>
            <a:extLst>
              <a:ext uri="{FF2B5EF4-FFF2-40B4-BE49-F238E27FC236}">
                <a16:creationId xmlns:a16="http://schemas.microsoft.com/office/drawing/2014/main" id="{847EBF65-E299-4F9A-A0DA-70E6F349ED31}"/>
              </a:ext>
            </a:extLst>
          </p:cNvPr>
          <p:cNvSpPr/>
          <p:nvPr/>
        </p:nvSpPr>
        <p:spPr>
          <a:xfrm>
            <a:off x="8874125" y="5665788"/>
            <a:ext cx="1093788" cy="531812"/>
          </a:xfrm>
          <a:prstGeom prst="rightArrow">
            <a:avLst>
              <a:gd name="adj1" fmla="val 41176"/>
              <a:gd name="adj2" fmla="val 9558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86071" y="304421"/>
            <a:ext cx="8220075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Ποια εποχή κάνεις σκι;</a:t>
            </a:r>
            <a:endParaRPr lang="en-GB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3ED55D1F-D467-4CB8-B226-B19B1CCD22E4}"/>
              </a:ext>
            </a:extLst>
          </p:cNvPr>
          <p:cNvSpPr/>
          <p:nvPr/>
        </p:nvSpPr>
        <p:spPr>
          <a:xfrm>
            <a:off x="2513014" y="5243514"/>
            <a:ext cx="1539875" cy="6889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990033"/>
                </a:solidFill>
                <a:latin typeface="Twinkl SemiBold" pitchFamily="2" charset="0"/>
              </a:rPr>
              <a:t>άνοιξη</a:t>
            </a:r>
            <a:endParaRPr lang="en-GB" sz="2000" b="1" dirty="0">
              <a:solidFill>
                <a:srgbClr val="990033"/>
              </a:solidFill>
              <a:latin typeface="Twinkl SemiBold" pitchFamily="2" charset="0"/>
            </a:endParaRPr>
          </a:p>
        </p:txBody>
      </p:sp>
      <p:sp>
        <p:nvSpPr>
          <p:cNvPr id="8" name="Rounded 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983B5BB7-06A0-47EB-8FE5-657EB4B5BB01}"/>
              </a:ext>
            </a:extLst>
          </p:cNvPr>
          <p:cNvSpPr/>
          <p:nvPr/>
        </p:nvSpPr>
        <p:spPr>
          <a:xfrm>
            <a:off x="4365626" y="5243514"/>
            <a:ext cx="1539875" cy="6889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0070C0"/>
                </a:solidFill>
                <a:latin typeface="Twinkl SemiBold" pitchFamily="2" charset="0"/>
              </a:rPr>
              <a:t>καλοκαίρι</a:t>
            </a:r>
            <a:endParaRPr lang="en-GB" sz="2000" b="1" dirty="0">
              <a:solidFill>
                <a:srgbClr val="0070C0"/>
              </a:solidFill>
              <a:latin typeface="Twinkl SemiBold" pitchFamily="2" charset="0"/>
            </a:endParaRPr>
          </a:p>
        </p:txBody>
      </p:sp>
      <p:sp>
        <p:nvSpPr>
          <p:cNvPr id="9" name="Rounded Rectangle 8">
            <a:hlinkClick r:id="rId2" action="ppaction://hlinksldjump"/>
            <a:extLst>
              <a:ext uri="{FF2B5EF4-FFF2-40B4-BE49-F238E27FC236}">
                <a16:creationId xmlns:a16="http://schemas.microsoft.com/office/drawing/2014/main" id="{F5930441-0FFC-479E-B451-33D15EB7A7C9}"/>
              </a:ext>
            </a:extLst>
          </p:cNvPr>
          <p:cNvSpPr/>
          <p:nvPr/>
        </p:nvSpPr>
        <p:spPr>
          <a:xfrm>
            <a:off x="6218239" y="5243514"/>
            <a:ext cx="1539875" cy="6889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9900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φθινόπωρο</a:t>
            </a:r>
            <a:endParaRPr lang="en-GB" sz="2000" b="1" dirty="0">
              <a:solidFill>
                <a:srgbClr val="99003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B8B8E6AA-9173-4FA3-9E7B-5C7A6261E8E4}"/>
              </a:ext>
            </a:extLst>
          </p:cNvPr>
          <p:cNvSpPr/>
          <p:nvPr/>
        </p:nvSpPr>
        <p:spPr>
          <a:xfrm>
            <a:off x="8070851" y="5243514"/>
            <a:ext cx="1539875" cy="6889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χειμώνας</a:t>
            </a:r>
            <a:endParaRPr lang="en-GB" sz="2000" dirty="0"/>
          </a:p>
        </p:txBody>
      </p:sp>
      <p:pic>
        <p:nvPicPr>
          <p:cNvPr id="1026" name="Picture 2" descr="Premium Vector | Ski resort cableway in snowy mountains christmas new year  holidays celebration winter vacation concept horizontal landscape  background vector illustration">
            <a:extLst>
              <a:ext uri="{FF2B5EF4-FFF2-40B4-BE49-F238E27FC236}">
                <a16:creationId xmlns:a16="http://schemas.microsoft.com/office/drawing/2014/main" id="{FA54EBF1-BA9D-4E6B-8FCF-DE04E1F18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23" y="1509714"/>
            <a:ext cx="5962650" cy="331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34735A8-7D13-42E8-9ED0-F0BA92F64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1654590"/>
            <a:ext cx="1668462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317875" y="3136900"/>
            <a:ext cx="555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Δοκίμασε ξανά</a:t>
            </a:r>
            <a:r>
              <a:rPr lang="en-GB" altLang="en-US" sz="3200" dirty="0">
                <a:solidFill>
                  <a:schemeClr val="tx1"/>
                </a:solidFill>
                <a:latin typeface="Twinkl SemiBold" pitchFamily="2" charset="0"/>
              </a:rPr>
              <a:t>…</a:t>
            </a:r>
          </a:p>
        </p:txBody>
      </p:sp>
      <p:sp>
        <p:nvSpPr>
          <p:cNvPr id="13" name="Right Arrow 12">
            <a:hlinkClick r:id="rId2" action="ppaction://hlinksldjump"/>
            <a:extLst>
              <a:ext uri="{FF2B5EF4-FFF2-40B4-BE49-F238E27FC236}">
                <a16:creationId xmlns:a16="http://schemas.microsoft.com/office/drawing/2014/main" id="{248EC0E4-FB32-4F64-B913-D8DE4CAC2D8A}"/>
              </a:ext>
            </a:extLst>
          </p:cNvPr>
          <p:cNvSpPr/>
          <p:nvPr/>
        </p:nvSpPr>
        <p:spPr>
          <a:xfrm flipH="1">
            <a:off x="2224089" y="5681663"/>
            <a:ext cx="1093787" cy="531812"/>
          </a:xfrm>
          <a:prstGeom prst="rightArrow">
            <a:avLst>
              <a:gd name="adj1" fmla="val 41176"/>
              <a:gd name="adj2" fmla="val 9558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3317875" y="3136900"/>
            <a:ext cx="555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n-US" sz="3200">
                <a:solidFill>
                  <a:schemeClr val="tx1"/>
                </a:solidFill>
                <a:latin typeface="Twinkl SemiBold" pitchFamily="2" charset="0"/>
              </a:rPr>
              <a:t>Σωστά!</a:t>
            </a:r>
            <a:endParaRPr lang="en-GB" altLang="en-US" sz="3200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" name="Right Arrow 3">
            <a:hlinkClick r:id="rId2" action="ppaction://hlinksldjump"/>
            <a:extLst>
              <a:ext uri="{FF2B5EF4-FFF2-40B4-BE49-F238E27FC236}">
                <a16:creationId xmlns:a16="http://schemas.microsoft.com/office/drawing/2014/main" id="{52E73C30-6783-4E0C-A15E-333565F50E43}"/>
              </a:ext>
            </a:extLst>
          </p:cNvPr>
          <p:cNvSpPr/>
          <p:nvPr/>
        </p:nvSpPr>
        <p:spPr>
          <a:xfrm>
            <a:off x="8874125" y="5665788"/>
            <a:ext cx="1093788" cy="531812"/>
          </a:xfrm>
          <a:prstGeom prst="rightArrow">
            <a:avLst>
              <a:gd name="adj1" fmla="val 41176"/>
              <a:gd name="adj2" fmla="val 9558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A819-2BF0-4953-B9BA-5D714BA4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FB652-3353-4AC4-8D64-29A7B1AB3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BB002-7C56-42E9-AA71-ACFBEF28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6979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ADC2AA-2DB5-4A6D-899B-7019DFF09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527" y="4716379"/>
            <a:ext cx="4885251" cy="18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25525" y="365126"/>
            <a:ext cx="8220075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3300" dirty="0">
                <a:solidFill>
                  <a:srgbClr val="0070C0"/>
                </a:solidFill>
                <a:latin typeface="Twinkl" pitchFamily="2" charset="0"/>
              </a:rPr>
              <a:t>Ποια εποχή γιορτάζουμε το Πάσχα;</a:t>
            </a:r>
            <a:endParaRPr lang="en-GB" altLang="en-US" sz="3300" dirty="0">
              <a:solidFill>
                <a:srgbClr val="0070C0"/>
              </a:solidFill>
              <a:latin typeface="Twinkl" pitchFamily="2" charset="0"/>
            </a:endParaRPr>
          </a:p>
        </p:txBody>
      </p:sp>
      <p:sp>
        <p:nvSpPr>
          <p:cNvPr id="5" name="Rounded 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D2C405B7-FC24-4FDB-B4E1-C8EDDFE12A05}"/>
              </a:ext>
            </a:extLst>
          </p:cNvPr>
          <p:cNvSpPr/>
          <p:nvPr/>
        </p:nvSpPr>
        <p:spPr>
          <a:xfrm>
            <a:off x="2513014" y="5243514"/>
            <a:ext cx="1539875" cy="6889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990033"/>
                </a:solidFill>
                <a:latin typeface="Twinkl SemiBold" pitchFamily="2" charset="0"/>
              </a:rPr>
              <a:t>άνοιξη</a:t>
            </a:r>
            <a:endParaRPr lang="en-GB" sz="2000" b="1" dirty="0">
              <a:solidFill>
                <a:srgbClr val="990033"/>
              </a:solidFill>
              <a:latin typeface="Twinkl SemiBold" pitchFamily="2" charset="0"/>
            </a:endParaRPr>
          </a:p>
        </p:txBody>
      </p:sp>
      <p:sp>
        <p:nvSpPr>
          <p:cNvPr id="8" name="Rounded 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544AC2AA-F2C2-42A3-BDC5-E8D1E5151293}"/>
              </a:ext>
            </a:extLst>
          </p:cNvPr>
          <p:cNvSpPr/>
          <p:nvPr/>
        </p:nvSpPr>
        <p:spPr>
          <a:xfrm>
            <a:off x="4365626" y="5243514"/>
            <a:ext cx="1539875" cy="6889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0070C0"/>
                </a:solidFill>
                <a:latin typeface="Twinkl SemiBold" pitchFamily="2" charset="0"/>
              </a:rPr>
              <a:t>καλοκαίρι</a:t>
            </a:r>
            <a:endParaRPr lang="en-GB" sz="2000" b="1" dirty="0">
              <a:solidFill>
                <a:srgbClr val="0070C0"/>
              </a:solidFill>
              <a:latin typeface="Twinkl SemiBold" pitchFamily="2" charset="0"/>
            </a:endParaRPr>
          </a:p>
        </p:txBody>
      </p:sp>
      <p:sp>
        <p:nvSpPr>
          <p:cNvPr id="9" name="Rounded 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09186613-34A5-454F-AB4B-7F367D98381F}"/>
              </a:ext>
            </a:extLst>
          </p:cNvPr>
          <p:cNvSpPr/>
          <p:nvPr/>
        </p:nvSpPr>
        <p:spPr>
          <a:xfrm>
            <a:off x="6218239" y="5243514"/>
            <a:ext cx="1539875" cy="6889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9900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φθινόπωρο</a:t>
            </a:r>
            <a:endParaRPr lang="en-GB" sz="2000" b="1" dirty="0">
              <a:solidFill>
                <a:srgbClr val="99003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22384EDA-66BD-41AE-93B5-443D00D111C5}"/>
              </a:ext>
            </a:extLst>
          </p:cNvPr>
          <p:cNvSpPr/>
          <p:nvPr/>
        </p:nvSpPr>
        <p:spPr>
          <a:xfrm>
            <a:off x="8070851" y="5243514"/>
            <a:ext cx="1539875" cy="6889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χειμώνας</a:t>
            </a:r>
            <a:endParaRPr lang="en-GB" sz="2000" dirty="0"/>
          </a:p>
        </p:txBody>
      </p:sp>
      <p:pic>
        <p:nvPicPr>
          <p:cNvPr id="3380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1" y="1358901"/>
            <a:ext cx="265271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4" y="3219451"/>
            <a:ext cx="80168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576787-FC2E-4BAA-B648-BE1C4FE21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839" y="2019301"/>
            <a:ext cx="156210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3317875" y="3136900"/>
            <a:ext cx="555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Δοκίμασε ξανά</a:t>
            </a:r>
            <a:r>
              <a:rPr lang="en-GB" altLang="en-US" sz="3200" dirty="0">
                <a:solidFill>
                  <a:schemeClr val="tx1"/>
                </a:solidFill>
                <a:latin typeface="Twinkl SemiBold" pitchFamily="2" charset="0"/>
              </a:rPr>
              <a:t>…</a:t>
            </a:r>
          </a:p>
        </p:txBody>
      </p:sp>
      <p:sp>
        <p:nvSpPr>
          <p:cNvPr id="13" name="Right Arrow 12">
            <a:hlinkClick r:id="rId2" action="ppaction://hlinksldjump"/>
            <a:extLst>
              <a:ext uri="{FF2B5EF4-FFF2-40B4-BE49-F238E27FC236}">
                <a16:creationId xmlns:a16="http://schemas.microsoft.com/office/drawing/2014/main" id="{B5B44B2F-2AE9-41FC-83B7-FBD991F311DD}"/>
              </a:ext>
            </a:extLst>
          </p:cNvPr>
          <p:cNvSpPr/>
          <p:nvPr/>
        </p:nvSpPr>
        <p:spPr>
          <a:xfrm flipH="1">
            <a:off x="2224089" y="5681663"/>
            <a:ext cx="1093787" cy="531812"/>
          </a:xfrm>
          <a:prstGeom prst="rightArrow">
            <a:avLst>
              <a:gd name="adj1" fmla="val 41176"/>
              <a:gd name="adj2" fmla="val 9558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3317875" y="3136900"/>
            <a:ext cx="555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n-US" sz="3200">
                <a:solidFill>
                  <a:schemeClr val="tx1"/>
                </a:solidFill>
                <a:latin typeface="Twinkl SemiBold" pitchFamily="2" charset="0"/>
              </a:rPr>
              <a:t>Σωστά!</a:t>
            </a:r>
            <a:endParaRPr lang="en-GB" altLang="en-US" sz="3200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" name="Right Arrow 3">
            <a:hlinkClick r:id="" action="ppaction://noaction"/>
            <a:extLst>
              <a:ext uri="{FF2B5EF4-FFF2-40B4-BE49-F238E27FC236}">
                <a16:creationId xmlns:a16="http://schemas.microsoft.com/office/drawing/2014/main" id="{18AE3042-65E0-4064-9636-C000909330F5}"/>
              </a:ext>
            </a:extLst>
          </p:cNvPr>
          <p:cNvSpPr/>
          <p:nvPr/>
        </p:nvSpPr>
        <p:spPr>
          <a:xfrm>
            <a:off x="8874125" y="5665788"/>
            <a:ext cx="1093788" cy="531812"/>
          </a:xfrm>
          <a:prstGeom prst="rightArrow">
            <a:avLst>
              <a:gd name="adj1" fmla="val 41176"/>
              <a:gd name="adj2" fmla="val 9558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074BF-C260-4D5F-9600-02FAD3F39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34DEF2-28E5-481F-830D-DB7F9E5EC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72211" cy="68579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339FB4-B54B-4F39-9DCB-10B994179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220" y="4796589"/>
            <a:ext cx="5141560" cy="189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4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50E4-59A9-4D56-B380-EF169A6D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41B650-AFB8-4A67-8CDE-640111A04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638553-6185-4FB4-8992-AD277D969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021" y="5265153"/>
            <a:ext cx="5406189" cy="159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6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3B80-91E4-45B2-A1BA-29BC3BC2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5EED46-5D4F-4F60-8F2B-C6AE45216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410" y="0"/>
            <a:ext cx="12210410" cy="68579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359F20-6716-4049-AD80-0029F16FA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153" y="4364897"/>
            <a:ext cx="4965283" cy="21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8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10D9-6CF5-45DA-97EC-321B52C3C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7707A-73FD-4341-B8AE-44D2A9211E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7E7369-BC1E-4DD3-8DE7-62D6B6B7B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8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4069-622E-4EDC-A54A-E23DD1E0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91E39-7ACE-410A-B143-03D3C3FB1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Four Seasons Tree Images – Browse 55,271 Stock Photos, Vectors, and Video |  Adobe Stock">
            <a:extLst>
              <a:ext uri="{FF2B5EF4-FFF2-40B4-BE49-F238E27FC236}">
                <a16:creationId xmlns:a16="http://schemas.microsoft.com/office/drawing/2014/main" id="{276AB813-3F35-4B74-80FD-1BDAA5034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18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613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F1900A-7924-4583-B73C-443CF36878B9}"/>
              </a:ext>
            </a:extLst>
          </p:cNvPr>
          <p:cNvSpPr/>
          <p:nvPr/>
        </p:nvSpPr>
        <p:spPr>
          <a:xfrm>
            <a:off x="3372215" y="2441749"/>
            <a:ext cx="7111719" cy="41977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3BE901-CDFF-4882-B671-BCCED6D3495A}"/>
              </a:ext>
            </a:extLst>
          </p:cNvPr>
          <p:cNvSpPr txBox="1">
            <a:spLocks/>
          </p:cNvSpPr>
          <p:nvPr/>
        </p:nvSpPr>
        <p:spPr>
          <a:xfrm>
            <a:off x="4015153" y="3055589"/>
            <a:ext cx="10515600" cy="3583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sz="3300" dirty="0"/>
              <a:t>Μπορείς να μου πεις ποια εποχή</a:t>
            </a:r>
            <a:r>
              <a:rPr lang="en-GB" sz="3300" dirty="0"/>
              <a:t>:</a:t>
            </a:r>
            <a:br>
              <a:rPr lang="en-GB" sz="3300" dirty="0"/>
            </a:br>
            <a:r>
              <a:rPr lang="en-GB" sz="3300" dirty="0"/>
              <a:t> - </a:t>
            </a:r>
            <a:r>
              <a:rPr lang="el-GR" sz="3300" dirty="0"/>
              <a:t>τρώμε παγωτό</a:t>
            </a:r>
            <a:r>
              <a:rPr lang="en-GB" sz="3300" dirty="0"/>
              <a:t>;</a:t>
            </a:r>
            <a:br>
              <a:rPr lang="en-GB" sz="3300" dirty="0"/>
            </a:br>
            <a:r>
              <a:rPr lang="el-GR" sz="3300" dirty="0"/>
              <a:t>- φοράμε γάντια;</a:t>
            </a:r>
            <a:br>
              <a:rPr lang="el-GR" sz="3300" dirty="0"/>
            </a:br>
            <a:r>
              <a:rPr lang="el-GR" sz="3300" dirty="0"/>
              <a:t>- χιονίζει;</a:t>
            </a:r>
            <a:br>
              <a:rPr lang="el-GR" sz="3300" dirty="0"/>
            </a:br>
            <a:r>
              <a:rPr lang="el-GR" sz="3300" dirty="0"/>
              <a:t>- πέφτουν τα φύλλα;</a:t>
            </a:r>
            <a:endParaRPr lang="en-GB" sz="33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23123-E53B-403B-9578-B5B703D7ABED}"/>
              </a:ext>
            </a:extLst>
          </p:cNvPr>
          <p:cNvSpPr txBox="1">
            <a:spLocks/>
          </p:cNvSpPr>
          <p:nvPr/>
        </p:nvSpPr>
        <p:spPr>
          <a:xfrm>
            <a:off x="3938954" y="2227547"/>
            <a:ext cx="10591799" cy="1510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900" b="1" u="sng" dirty="0">
                <a:solidFill>
                  <a:srgbClr val="0070C0"/>
                </a:solidFill>
              </a:rPr>
              <a:t>Άσκηση</a:t>
            </a:r>
            <a:r>
              <a:rPr lang="el-GR" b="1" dirty="0">
                <a:solidFill>
                  <a:srgbClr val="7030A0"/>
                </a:solidFill>
              </a:rPr>
              <a:t> 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86E2B9-9663-4CB5-A23A-57BA83BBC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859" y="588374"/>
            <a:ext cx="5087719" cy="8855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C03ACC-5A31-4A52-A5D0-D6C6141500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511" y="364446"/>
            <a:ext cx="2179316" cy="2962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7831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163</Words>
  <Application>Microsoft Office PowerPoint</Application>
  <PresentationFormat>Widescreen</PresentationFormat>
  <Paragraphs>58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Οι    Εποχές</vt:lpstr>
      <vt:lpstr>Άσκηση  2  Μάντεψε την εποχή που ταιριάζει στην κάθε εικόνα</vt:lpstr>
      <vt:lpstr>Ποια εποχή στολίζουμε το Χριστουγεννιάτικο δέντρο;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Ποια εποχή ανοίγουν τα σχολεία;</vt:lpstr>
      <vt:lpstr>PowerPoint Presentation</vt:lpstr>
      <vt:lpstr>PowerPoint Presentation</vt:lpstr>
      <vt:lpstr>Ποια εποχή φοράμε πολλά ρούχα;</vt:lpstr>
      <vt:lpstr>PowerPoint Presentation</vt:lpstr>
      <vt:lpstr>PowerPoint Presentation</vt:lpstr>
      <vt:lpstr>Ποια εποχή παίζεις στην θάλασσα?</vt:lpstr>
      <vt:lpstr>PowerPoint Presentation</vt:lpstr>
      <vt:lpstr>PowerPoint Presentation</vt:lpstr>
      <vt:lpstr>Ποια εποχή κάνεις σκι;</vt:lpstr>
      <vt:lpstr>PowerPoint Presentation</vt:lpstr>
      <vt:lpstr>PowerPoint Presentation</vt:lpstr>
      <vt:lpstr>Ποια εποχή γιορτάζουμε το Πάσχα;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Prodromou</dc:creator>
  <cp:lastModifiedBy>TSANGARI, Andria</cp:lastModifiedBy>
  <cp:revision>3</cp:revision>
  <dcterms:created xsi:type="dcterms:W3CDTF">2022-04-28T10:48:35Z</dcterms:created>
  <dcterms:modified xsi:type="dcterms:W3CDTF">2022-06-15T15:38:50Z</dcterms:modified>
</cp:coreProperties>
</file>