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87" r:id="rId4"/>
    <p:sldId id="257" r:id="rId5"/>
    <p:sldId id="282" r:id="rId6"/>
    <p:sldId id="284" r:id="rId7"/>
    <p:sldId id="259" r:id="rId8"/>
    <p:sldId id="260" r:id="rId9"/>
    <p:sldId id="261" r:id="rId10"/>
    <p:sldId id="293" r:id="rId11"/>
    <p:sldId id="262" r:id="rId12"/>
    <p:sldId id="263" r:id="rId13"/>
    <p:sldId id="264" r:id="rId14"/>
    <p:sldId id="279" r:id="rId15"/>
    <p:sldId id="289" r:id="rId16"/>
    <p:sldId id="265" r:id="rId17"/>
    <p:sldId id="266" r:id="rId18"/>
    <p:sldId id="267" r:id="rId19"/>
    <p:sldId id="271" r:id="rId20"/>
    <p:sldId id="278" r:id="rId21"/>
    <p:sldId id="290" r:id="rId22"/>
    <p:sldId id="268" r:id="rId23"/>
    <p:sldId id="288" r:id="rId24"/>
    <p:sldId id="274" r:id="rId25"/>
    <p:sldId id="29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779" autoAdjust="0"/>
    <p:restoredTop sz="94660"/>
  </p:normalViewPr>
  <p:slideViewPr>
    <p:cSldViewPr>
      <p:cViewPr>
        <p:scale>
          <a:sx n="33" d="100"/>
          <a:sy n="33" d="100"/>
        </p:scale>
        <p:origin x="-2202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0B38D-5190-42A9-9E1E-1A50FC122976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C5D44-A76C-406E-BEFD-18A4C57535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301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C5D44-A76C-406E-BEFD-18A4C57535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515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5F39-9341-4997-A28B-E135153BEE2D}" type="datetimeFigureOut">
              <a:rPr lang="en-GB" smtClean="0"/>
              <a:pPr/>
              <a:t>05/04/2019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7517-C130-4EC4-82C0-0D1F0C1096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8467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5F39-9341-4997-A28B-E135153BEE2D}" type="datetimeFigureOut">
              <a:rPr lang="en-GB" smtClean="0"/>
              <a:pPr/>
              <a:t>05/04/2019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7517-C130-4EC4-82C0-0D1F0C1096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961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5F39-9341-4997-A28B-E135153BEE2D}" type="datetimeFigureOut">
              <a:rPr lang="en-GB" smtClean="0"/>
              <a:pPr/>
              <a:t>05/04/2019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7517-C130-4EC4-82C0-0D1F0C1096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026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5F39-9341-4997-A28B-E135153BEE2D}" type="datetimeFigureOut">
              <a:rPr lang="en-GB" smtClean="0"/>
              <a:pPr/>
              <a:t>05/04/2019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7517-C130-4EC4-82C0-0D1F0C1096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575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5F39-9341-4997-A28B-E135153BEE2D}" type="datetimeFigureOut">
              <a:rPr lang="en-GB" smtClean="0"/>
              <a:pPr/>
              <a:t>05/04/2019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7517-C130-4EC4-82C0-0D1F0C1096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55573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5F39-9341-4997-A28B-E135153BEE2D}" type="datetimeFigureOut">
              <a:rPr lang="en-GB" smtClean="0"/>
              <a:pPr/>
              <a:t>05/04/2019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7517-C130-4EC4-82C0-0D1F0C1096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4037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5F39-9341-4997-A28B-E135153BEE2D}" type="datetimeFigureOut">
              <a:rPr lang="en-GB" smtClean="0"/>
              <a:pPr/>
              <a:t>05/04/2019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7517-C130-4EC4-82C0-0D1F0C1096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8563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5F39-9341-4997-A28B-E135153BEE2D}" type="datetimeFigureOut">
              <a:rPr lang="en-GB" smtClean="0"/>
              <a:pPr/>
              <a:t>05/04/2019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7517-C130-4EC4-82C0-0D1F0C1096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4956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5F39-9341-4997-A28B-E135153BEE2D}" type="datetimeFigureOut">
              <a:rPr lang="en-GB" smtClean="0"/>
              <a:pPr/>
              <a:t>05/04/2019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7517-C130-4EC4-82C0-0D1F0C1096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379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5F39-9341-4997-A28B-E135153BEE2D}" type="datetimeFigureOut">
              <a:rPr lang="en-GB" smtClean="0"/>
              <a:pPr/>
              <a:t>05/04/2019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7517-C130-4EC4-82C0-0D1F0C1096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4836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5F39-9341-4997-A28B-E135153BEE2D}" type="datetimeFigureOut">
              <a:rPr lang="en-GB" smtClean="0"/>
              <a:pPr/>
              <a:t>05/04/2019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7517-C130-4EC4-82C0-0D1F0C1096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5890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F5F39-9341-4997-A28B-E135153BEE2D}" type="datetimeFigureOut">
              <a:rPr lang="en-GB" smtClean="0"/>
              <a:pPr/>
              <a:t>05/04/2019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47517-C130-4EC4-82C0-0D1F0C1096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953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.uk/url?sa=i&amp;rct=j&amp;q=&amp;esrc=s&amp;source=images&amp;cd=&amp;cad=rja&amp;uact=8&amp;ved=2ahUKEwjWmZ24qsLaAhUBPBQKHbGwChgQjRx6BAgAEAU&amp;url=https://protionline.gr/2017/04/megalh-tetarth-akolouthis-nipthros/&amp;psig=AOvVaw0GSXIGhvN9B0D0UxIjexfC&amp;ust=152408950060614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https://www.google.co.uk/url?sa=i&amp;rct=j&amp;q=&amp;esrc=s&amp;source=images&amp;cd=&amp;cad=rja&amp;uact=8&amp;ved=&amp;url=https://comicstrades.wordpress.com/2013/06/14/%CE%BA%CE%BF%CE%BC%CE%B9%CE%BA%CF%83%CE%BF%CF%83%CE%BF%CF%85%CE%B2%CE%BB%CE%B1-1262013/&amp;psig=AOvVaw0JlIExK-Kle640vUTLY6jL&amp;ust=1519684787750627" TargetMode="Externa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Η Αγία και Μεγάλη Εβδομάδα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3672"/>
            <a:ext cx="9143999" cy="696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224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chemeClr val="bg1"/>
                </a:solidFill>
              </a:rPr>
              <a:t>Μεγάλη Τρίτη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30" name="Picture 6" descr="Σχετική εικόνα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624069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92212" y="3645024"/>
            <a:ext cx="2194587" cy="2481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Η αμαρτωλή γυναίκα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πλένει τα πόδια του Χριστού με ακριβά μύρα..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0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3344" y="620688"/>
            <a:ext cx="3744416" cy="778098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Μεγάλη Τετάρτη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72" y="2492896"/>
            <a:ext cx="3923928" cy="3633267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Ο Χριστός πλένει τα πόδια των μαθητών του.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4.bp.blogspot.com/--xRcd0zCp8g/Ta58OhSxvgI/AAAAAAAAAk8/QCen5E5swD8/s1600/%25CE%259D%25CE%2599%25CE%25A0%25CE%25A4%25CE%2597%25CE%25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36" y="0"/>
            <a:ext cx="51179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64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2336257" cy="4525963"/>
          </a:xfrm>
        </p:spPr>
        <p:txBody>
          <a:bodyPr/>
          <a:lstStyle/>
          <a:p>
            <a:pPr marL="0" indent="0"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Ο Μυστικός   Δείπνος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www.saint.gr/photos/easter/MegaliPempti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3761" y="0"/>
            <a:ext cx="66976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2192241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Μεγάλη Πέμπτη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07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112" y="1600200"/>
            <a:ext cx="3106688" cy="4525963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Η προδοσία του Ιούδα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1.bp.blogspot.com/-A4JXrtW0PIY/T4Z69e3aMwI/AAAAAAAAABA/jaYfbMbH0pY/s1600/%CF%80%CF%81%CE%BF%CE%B4%CE%BF%CF%83%CE%AF%CE%B1+%CE%99%CE%BF%CF%8D%CE%B4%CE%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5" y="12932"/>
            <a:ext cx="5429250" cy="704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95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821620"/>
            <a:ext cx="7632848" cy="580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260647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</a:rPr>
              <a:t>Η δίκη του Χριστού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7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0" y="332656"/>
            <a:ext cx="7639824" cy="706090"/>
          </a:xfrm>
        </p:spPr>
        <p:txBody>
          <a:bodyPr>
            <a:normAutofit fontScale="90000"/>
          </a:bodyPr>
          <a:lstStyle/>
          <a:p>
            <a:r>
              <a:rPr lang="el-GR" sz="3200" dirty="0">
                <a:solidFill>
                  <a:schemeClr val="bg1"/>
                </a:solidFill>
              </a:rPr>
              <a:t/>
            </a:r>
            <a:br>
              <a:rPr lang="el-GR" sz="3200" dirty="0">
                <a:solidFill>
                  <a:schemeClr val="bg1"/>
                </a:solidFill>
              </a:rPr>
            </a:br>
            <a:r>
              <a:rPr lang="el-GR" sz="3600" dirty="0">
                <a:solidFill>
                  <a:schemeClr val="bg1"/>
                </a:solidFill>
              </a:rPr>
              <a:t>Η </a:t>
            </a:r>
            <a:r>
              <a:rPr lang="el-GR" sz="3600" dirty="0" smtClean="0">
                <a:solidFill>
                  <a:schemeClr val="bg1"/>
                </a:solidFill>
              </a:rPr>
              <a:t>μαστίγωση και η πορεία προς το Γολγοθά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20" y="1412776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63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l-G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Η Σταύρωση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://www.sakketosaggelos.gr/Images/Uploaded/image001(159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48102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8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4278" y="188640"/>
            <a:ext cx="3859722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Μεγάλη Παρασκευή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112" y="2492896"/>
            <a:ext cx="3563888" cy="19442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Η αποκαθήλωση</a:t>
            </a:r>
          </a:p>
          <a:p>
            <a:pPr marL="0" indent="0">
              <a:buNone/>
            </a:pPr>
            <a:endParaRPr lang="el-GR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Ο Ιωσήφ και ο Νικόδημος κατεβάζουν τον Χριστό από τον σταυρό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www.artsandthecity.gr/cm/ckfinder/userfiles/images/Apokathilosis-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284279" cy="686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6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32119"/>
            <a:ext cx="91440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 smtClean="0">
                <a:solidFill>
                  <a:schemeClr val="bg1"/>
                </a:solidFill>
              </a:rPr>
              <a:t>Ο επιτάφιος θρήνος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270" name="Picture 6" descr="http://blogs.sch.gr/koukoule/files/2013/05/%CE%95%CF%80%CE%B9%CF%84%CE%AC%CF%86%CE%B9%CE%BF%CF%82-%CE%98%CF%81%CE%AE%CE%BD%CE%BF%CF%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56541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11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400" y="6051232"/>
            <a:ext cx="8229600" cy="543428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 smtClean="0">
                <a:solidFill>
                  <a:schemeClr val="bg1"/>
                </a:solidFill>
              </a:rPr>
              <a:t>                        </a:t>
            </a:r>
            <a:r>
              <a:rPr lang="en-GB" sz="3600" dirty="0" smtClean="0">
                <a:solidFill>
                  <a:schemeClr val="bg1"/>
                </a:solidFill>
              </a:rPr>
              <a:t>O</a:t>
            </a:r>
            <a:r>
              <a:rPr lang="el-GR" sz="3600" dirty="0" smtClean="0">
                <a:solidFill>
                  <a:schemeClr val="bg1"/>
                </a:solidFill>
              </a:rPr>
              <a:t> επιτάφιος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40" name="Picture 4" descr="http://images.watchit.gr/?h=338&amp;w=450&amp;src=http://dogma.watchit.gr/files/Image/generic/epitafioi/glifad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182"/>
          <a:stretch/>
        </p:blipFill>
        <p:spPr bwMode="auto">
          <a:xfrm>
            <a:off x="640160" y="404664"/>
            <a:ext cx="7858080" cy="564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928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98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Το Σάββατο του Λαζάρου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01588"/>
            <a:ext cx="2160240" cy="51245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Η ανάσταση του Λαζάρου</a:t>
            </a:r>
          </a:p>
          <a:p>
            <a:pPr marL="0" indent="0">
              <a:buNone/>
            </a:pPr>
            <a:endParaRPr lang="el-G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800" dirty="0" smtClean="0">
                <a:solidFill>
                  <a:schemeClr val="bg1"/>
                </a:solidFill>
              </a:rPr>
              <a:t>Ο Χριστός ανέστησε το φίλο του Λάζαρο τέσσερις μέρες αφού πέθανε.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amoustakis.files.wordpress.com/2012/04/egersis-lazarou-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0375" y="1302221"/>
            <a:ext cx="6653625" cy="555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12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el-GR" sz="3600" dirty="0" smtClean="0">
                <a:solidFill>
                  <a:schemeClr val="bg1"/>
                </a:solidFill>
              </a:rPr>
              <a:t>Μεγάλο Σάββατο, πρωί</a:t>
            </a:r>
            <a:br>
              <a:rPr lang="el-GR" sz="3600" dirty="0" smtClean="0">
                <a:solidFill>
                  <a:schemeClr val="bg1"/>
                </a:solidFill>
              </a:rPr>
            </a:br>
            <a:r>
              <a:rPr lang="el-GR" sz="2700" dirty="0" smtClean="0">
                <a:solidFill>
                  <a:schemeClr val="bg1"/>
                </a:solidFill>
              </a:rPr>
              <a:t>Η τελετή αφής του Αγίου Φωτός στον Πανάγιο Τάφο</a:t>
            </a:r>
            <a:endParaRPr lang="en-GB" sz="27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http://www.voria.gr/filestore/modules/news/1/3/134330/pic-0-nor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058" y="764704"/>
            <a:ext cx="8215338" cy="548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75656" y="6253249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Η αφή </a:t>
            </a:r>
            <a:r>
              <a:rPr lang="el-GR" sz="2400" dirty="0">
                <a:solidFill>
                  <a:schemeClr val="bg1"/>
                </a:solidFill>
              </a:rPr>
              <a:t>του Αγίου Φωτός στον Πανάγιο </a:t>
            </a:r>
            <a:r>
              <a:rPr lang="el-GR" sz="2400" dirty="0" smtClean="0">
                <a:solidFill>
                  <a:schemeClr val="bg1"/>
                </a:solidFill>
              </a:rPr>
              <a:t>τάφο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07201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l-GR" sz="4000" dirty="0" smtClean="0">
                <a:solidFill>
                  <a:schemeClr val="bg1"/>
                </a:solidFill>
              </a:rPr>
              <a:t>Μεγάλο Σάββατο</a:t>
            </a:r>
            <a:r>
              <a:rPr lang="el-GR" sz="3200" dirty="0" smtClean="0">
                <a:solidFill>
                  <a:schemeClr val="bg1"/>
                </a:solidFill>
              </a:rPr>
              <a:t>, μεσάνυχτα</a:t>
            </a:r>
            <a:br>
              <a:rPr lang="el-GR" sz="3200" dirty="0" smtClean="0">
                <a:solidFill>
                  <a:schemeClr val="bg1"/>
                </a:solidFill>
              </a:rPr>
            </a:br>
            <a:r>
              <a:rPr lang="el-GR" sz="3200" dirty="0" smtClean="0">
                <a:solidFill>
                  <a:schemeClr val="bg1"/>
                </a:solidFill>
              </a:rPr>
              <a:t>Η Ανάσταση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11317"/>
            <a:ext cx="7315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338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20" y="6021288"/>
            <a:ext cx="8229600" cy="48819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dirty="0" smtClean="0">
                <a:solidFill>
                  <a:schemeClr val="bg1"/>
                </a:solidFill>
              </a:rPr>
              <a:t>Οι μυροφόρες στον τάφο του Ιησού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www.pemptousia.gr/wp-content/uploads/2012/04/Myroforoi-Dionysi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6103" y="548680"/>
            <a:ext cx="6265435" cy="524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49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933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Χριστός Ανέστη – Αληθώς Ανέστη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://4.bp.blogspot.com/-tufeM2IRF1c/UX4MBCo68cI/AAAAAAAAauU/4E8l95gzXqc/s1600/Anastasi+sto+Fanari+2010+(1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20"/>
          <a:stretch/>
        </p:blipFill>
        <p:spPr bwMode="auto">
          <a:xfrm>
            <a:off x="1178900" y="2869787"/>
            <a:ext cx="6804429" cy="34974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84671" y="1268760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</a:rPr>
              <a:t>      Χριστός </a:t>
            </a:r>
            <a:r>
              <a:rPr lang="en-US" sz="3200" dirty="0" smtClean="0">
                <a:solidFill>
                  <a:schemeClr val="bg1"/>
                </a:solidFill>
              </a:rPr>
              <a:t>A</a:t>
            </a:r>
            <a:r>
              <a:rPr lang="el-GR" sz="3200" dirty="0" err="1" smtClean="0">
                <a:solidFill>
                  <a:schemeClr val="bg1"/>
                </a:solidFill>
              </a:rPr>
              <a:t>νέστη</a:t>
            </a:r>
            <a:r>
              <a:rPr lang="el-GR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>
                <a:solidFill>
                  <a:schemeClr val="bg1"/>
                </a:solidFill>
              </a:rPr>
              <a:t>εκ νεκρών,</a:t>
            </a:r>
          </a:p>
          <a:p>
            <a:r>
              <a:rPr lang="el-GR" sz="3200" dirty="0" smtClean="0">
                <a:solidFill>
                  <a:schemeClr val="bg1"/>
                </a:solidFill>
              </a:rPr>
              <a:t>      </a:t>
            </a:r>
            <a:r>
              <a:rPr lang="el-GR" sz="3200" dirty="0" err="1" smtClean="0">
                <a:solidFill>
                  <a:schemeClr val="bg1"/>
                </a:solidFill>
              </a:rPr>
              <a:t>Θανάτω</a:t>
            </a:r>
            <a:r>
              <a:rPr lang="el-GR" sz="3200" dirty="0" smtClean="0">
                <a:solidFill>
                  <a:schemeClr val="bg1"/>
                </a:solidFill>
              </a:rPr>
              <a:t> </a:t>
            </a:r>
            <a:r>
              <a:rPr lang="el-GR" sz="3200" dirty="0">
                <a:solidFill>
                  <a:schemeClr val="bg1"/>
                </a:solidFill>
              </a:rPr>
              <a:t>Θάνατον </a:t>
            </a:r>
            <a:r>
              <a:rPr lang="el-GR" sz="3200" dirty="0" err="1">
                <a:solidFill>
                  <a:schemeClr val="bg1"/>
                </a:solidFill>
              </a:rPr>
              <a:t>πατήσας</a:t>
            </a:r>
            <a:r>
              <a:rPr lang="el-GR" sz="3200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l-GR" sz="3200" dirty="0" smtClean="0">
                <a:solidFill>
                  <a:schemeClr val="bg1"/>
                </a:solidFill>
              </a:rPr>
              <a:t>     και </a:t>
            </a:r>
            <a:r>
              <a:rPr lang="el-GR" sz="3200" dirty="0">
                <a:solidFill>
                  <a:schemeClr val="bg1"/>
                </a:solidFill>
              </a:rPr>
              <a:t>τοις εν τοις </a:t>
            </a:r>
            <a:r>
              <a:rPr lang="el-GR" sz="3200" dirty="0" err="1">
                <a:solidFill>
                  <a:schemeClr val="bg1"/>
                </a:solidFill>
              </a:rPr>
              <a:t>μνήμασι</a:t>
            </a:r>
            <a:r>
              <a:rPr lang="el-GR" sz="3200" dirty="0">
                <a:solidFill>
                  <a:schemeClr val="bg1"/>
                </a:solidFill>
              </a:rPr>
              <a:t> </a:t>
            </a:r>
            <a:r>
              <a:rPr lang="el-GR" sz="3200" dirty="0" err="1" smtClean="0">
                <a:solidFill>
                  <a:schemeClr val="bg1"/>
                </a:solidFill>
              </a:rPr>
              <a:t>ζωήν</a:t>
            </a:r>
            <a:r>
              <a:rPr lang="el-GR" sz="3200" dirty="0" smtClean="0">
                <a:solidFill>
                  <a:schemeClr val="bg1"/>
                </a:solidFill>
              </a:rPr>
              <a:t>, χαρισάμενος</a:t>
            </a:r>
            <a:r>
              <a:rPr lang="el-GR" dirty="0" smtClean="0">
                <a:solidFill>
                  <a:schemeClr val="bg1"/>
                </a:solidFill>
              </a:rPr>
              <a:t>.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47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ontos-news.gr/files/arni_pasxa_2766086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86545"/>
            <a:ext cx="5535662" cy="306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.bp.blogspot.com/-PbCiwSH2z08/T4cXsURkZWI/AAAAAAAACW0/7y2DN0mHWGg/s400/easter-bread-6-de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348"/>
          <a:stretch/>
        </p:blipFill>
        <p:spPr bwMode="auto">
          <a:xfrm>
            <a:off x="0" y="1196752"/>
            <a:ext cx="2905034" cy="221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1045" y="1657421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www.zougla.gr/assets/images/5526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8765" y="1476511"/>
            <a:ext cx="2625235" cy="19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57421"/>
            <a:ext cx="8670384" cy="24196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   Τσουρέκι		          Μαγειρίτσα                      Κόκκινα αβγά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5662" y="5352184"/>
            <a:ext cx="2867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Ο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sz="2400" dirty="0" smtClean="0">
                <a:solidFill>
                  <a:schemeClr val="bg1"/>
                </a:solidFill>
              </a:rPr>
              <a:t>οβελίας, </a:t>
            </a:r>
            <a:r>
              <a:rPr lang="el-GR" sz="2400" dirty="0">
                <a:solidFill>
                  <a:schemeClr val="bg1"/>
                </a:solidFill>
              </a:rPr>
              <a:t>ο</a:t>
            </a:r>
            <a:r>
              <a:rPr lang="el-GR" sz="2400" dirty="0" smtClean="0">
                <a:solidFill>
                  <a:schemeClr val="bg1"/>
                </a:solidFill>
              </a:rPr>
              <a:t>λόκληρο αρνί στη σούβλα, και το κοκορέτσι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Κυριακή του Πάσχα στην Ελλάδα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3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anastasiag.pblogs.gr/files/f/393435-avga_tsougrism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411"/>
          <a:stretch/>
        </p:blipFill>
        <p:spPr bwMode="auto">
          <a:xfrm>
            <a:off x="7210014" y="471717"/>
            <a:ext cx="1933986" cy="262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051" y="3338341"/>
            <a:ext cx="2429784" cy="1143000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bg1"/>
                </a:solidFill>
              </a:rPr>
              <a:t>Κόκκινα αβγά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96998"/>
            <a:ext cx="9144000" cy="45610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				                                                </a:t>
            </a:r>
          </a:p>
          <a:p>
            <a:pPr marL="0" indent="0">
              <a:buNone/>
            </a:pPr>
            <a:endParaRPr lang="el-GR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800" dirty="0" err="1" smtClean="0">
                <a:solidFill>
                  <a:schemeClr val="bg1"/>
                </a:solidFill>
              </a:rPr>
              <a:t>Φλαούνες</a:t>
            </a:r>
            <a:r>
              <a:rPr lang="el-GR" sz="2800" dirty="0" smtClean="0">
                <a:solidFill>
                  <a:schemeClr val="bg1"/>
                </a:solidFill>
              </a:rPr>
              <a:t> και ψωμιά                Σούπα αβγολέμονο      Κόκκινα αβγά</a:t>
            </a:r>
          </a:p>
          <a:p>
            <a:pPr marL="457200" lvl="1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							       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  </a:t>
            </a:r>
            <a:r>
              <a:rPr lang="el-GR" sz="2400" dirty="0" smtClean="0">
                <a:solidFill>
                  <a:schemeClr val="bg1"/>
                </a:solidFill>
              </a:rPr>
              <a:t>Ψωμιά</a:t>
            </a:r>
          </a:p>
          <a:p>
            <a:pPr marL="0" indent="0">
              <a:buNone/>
            </a:pPr>
            <a:r>
              <a:rPr lang="el-GR" sz="2400" dirty="0">
                <a:solidFill>
                  <a:schemeClr val="bg1"/>
                </a:solidFill>
              </a:rPr>
              <a:t> </a:t>
            </a:r>
            <a:r>
              <a:rPr lang="el-GR" sz="2400" dirty="0" smtClean="0">
                <a:solidFill>
                  <a:schemeClr val="bg1"/>
                </a:solidFill>
              </a:rPr>
              <a:t>      και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 </a:t>
            </a:r>
            <a:r>
              <a:rPr lang="el-GR" sz="2400" dirty="0" err="1" smtClean="0">
                <a:solidFill>
                  <a:schemeClr val="bg1"/>
                </a:solidFill>
              </a:rPr>
              <a:t>φλαούνες</a:t>
            </a:r>
            <a:r>
              <a:rPr lang="el-GR" sz="2400" dirty="0" smtClean="0">
                <a:solidFill>
                  <a:schemeClr val="bg1"/>
                </a:solidFill>
              </a:rPr>
              <a:t>				  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   Σούβλα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					     Σούβλα</a:t>
            </a:r>
            <a:endParaRPr lang="el-GR" sz="2800" dirty="0" smtClean="0">
              <a:solidFill>
                <a:schemeClr val="bg1"/>
              </a:solidFill>
            </a:endParaRPr>
          </a:p>
        </p:txBody>
      </p:sp>
      <p:pic>
        <p:nvPicPr>
          <p:cNvPr id="3076" name="Picture 4" descr="http://pafospress.com/wp-content/uploads/34_MAKINGBREAD-640x4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93"/>
          <a:stretch/>
        </p:blipFill>
        <p:spPr bwMode="auto">
          <a:xfrm>
            <a:off x="1" y="3789040"/>
            <a:ext cx="4651174" cy="313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ilovestyle.com/sites/default/files/untitled_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87" t="8887" r="-9428" b="-885"/>
          <a:stretch/>
        </p:blipFill>
        <p:spPr bwMode="auto">
          <a:xfrm>
            <a:off x="-26248" y="891690"/>
            <a:ext cx="3950176" cy="220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Αποτέλεσμα εικόνας για κυπριακή σούβλα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" y="188640"/>
            <a:ext cx="7234101" cy="82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l-GR" sz="4000" dirty="0" smtClean="0">
                <a:solidFill>
                  <a:schemeClr val="bg1"/>
                </a:solidFill>
              </a:rPr>
              <a:t>Κυριακή του Πάσχα στην Κύπρο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63" r="6409" b="10784"/>
          <a:stretch/>
        </p:blipFill>
        <p:spPr bwMode="auto">
          <a:xfrm>
            <a:off x="5039629" y="3789040"/>
            <a:ext cx="413801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7598" y="1233447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43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71"/>
          <a:stretch/>
        </p:blipFill>
        <p:spPr bwMode="auto">
          <a:xfrm>
            <a:off x="3397190" y="3571426"/>
            <a:ext cx="5118771" cy="299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8581" y="5918207"/>
            <a:ext cx="2588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Η εκκλησία του Αγίου Λαζάρου στην Λάρνακα</a:t>
            </a:r>
            <a:r>
              <a:rPr lang="el-GR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3008"/>
            <a:ext cx="3584189" cy="238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2780928"/>
            <a:ext cx="3368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O </a:t>
            </a:r>
            <a:r>
              <a:rPr lang="el-GR" dirty="0" smtClean="0">
                <a:solidFill>
                  <a:schemeClr val="bg1"/>
                </a:solidFill>
              </a:rPr>
              <a:t>τάφος του Αγίου Λαζάρου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l-GR" dirty="0" smtClean="0">
                <a:solidFill>
                  <a:schemeClr val="bg1"/>
                </a:solidFill>
              </a:rPr>
              <a:t> στη Βηθανία.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8999" y="307886"/>
            <a:ext cx="3336962" cy="249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78998" y="2862459"/>
            <a:ext cx="3336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Ο δεύτερος τάφος του Αγίου Λαζάρου στην Λάρνακα.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9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Κυριακή των Βαΐων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176" y="3789040"/>
            <a:ext cx="2664296" cy="27999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Ο Χριστός          μπαίνει στα 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          Ιεροσόλυμα.</a:t>
            </a:r>
          </a:p>
          <a:p>
            <a:pPr marL="0" indent="0">
              <a:buNone/>
            </a:pP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fdathanasiou.files.wordpress.com/2012/04/normal_92ce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379" y="1185736"/>
            <a:ext cx="5752782" cy="539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42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men.gr/images/articles/article_13559/article_135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60"/>
          <a:stretch/>
        </p:blipFill>
        <p:spPr bwMode="auto">
          <a:xfrm>
            <a:off x="395536" y="332656"/>
            <a:ext cx="8388424" cy="532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657671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Η</a:t>
            </a:r>
            <a:r>
              <a:rPr lang="el-GR" sz="2400" dirty="0" smtClean="0">
                <a:solidFill>
                  <a:schemeClr val="bg1"/>
                </a:solidFill>
              </a:rPr>
              <a:t> εκκλησία στολίζεται με βάγια, δηλαδή με κλαδιά φοίνικα ή δάφνης.</a:t>
            </a:r>
            <a:endParaRPr lang="el-G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9855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erapostoli.files.wordpress.com/2010/03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694"/>
            <a:ext cx="7512769" cy="56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7335" y="6099965"/>
            <a:ext cx="751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Ο ιερέας δίνει ένα σταυρό από φοίνικα σε κάθε χριστιανό</a:t>
            </a:r>
            <a:r>
              <a:rPr lang="el-GR" dirty="0" smtClean="0">
                <a:solidFill>
                  <a:schemeClr val="bg1"/>
                </a:solidFill>
              </a:rPr>
              <a:t>.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21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01634" cy="1143000"/>
          </a:xfrm>
        </p:spPr>
        <p:txBody>
          <a:bodyPr>
            <a:normAutofit/>
          </a:bodyPr>
          <a:lstStyle/>
          <a:p>
            <a:r>
              <a:rPr lang="el-GR" sz="4000" dirty="0" smtClean="0">
                <a:solidFill>
                  <a:schemeClr val="bg1"/>
                </a:solidFill>
              </a:rPr>
              <a:t>Ο νυμφίος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3979322" cy="5141168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</a:t>
            </a:r>
            <a:r>
              <a:rPr lang="el-GR" dirty="0" smtClean="0">
                <a:solidFill>
                  <a:schemeClr val="bg1"/>
                </a:solidFill>
              </a:rPr>
              <a:t>Το βράδυ της Κυριακής των Βαΐων στις εκκλησίες μας ο Χριστός στέκει ταπεινωμένος, έτοιμος να θυσιαστεί για μας.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074" name="Picture 2" descr="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8834" y="0"/>
            <a:ext cx="49695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6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476672"/>
            <a:ext cx="3935680" cy="5049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Η παραβολή της άκαρπης συκιάς</a:t>
            </a:r>
          </a:p>
          <a:p>
            <a:pPr marL="0" indent="0">
              <a:buNone/>
            </a:pPr>
            <a:endParaRPr lang="el-GR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l-G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     Ο άγιος Ιωσήφ ο Πάγκαλος</a:t>
            </a:r>
          </a:p>
          <a:p>
            <a:pPr marL="0" indent="0">
              <a:buNone/>
            </a:pPr>
            <a:r>
              <a:rPr lang="el-GR" sz="2800" dirty="0" smtClean="0">
                <a:solidFill>
                  <a:schemeClr val="bg1"/>
                </a:solidFill>
              </a:rPr>
              <a:t>           </a:t>
            </a:r>
            <a:endParaRPr lang="el-GR" sz="28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bpm.orthodox.sk/bpm3/uvod/strastny_pondelok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543544" cy="596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5928" y="2732365"/>
            <a:ext cx="37338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74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Μεγάλη  Δευτέρα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6093296"/>
            <a:ext cx="9143999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 smtClean="0"/>
              <a:t> </a:t>
            </a:r>
            <a:r>
              <a:rPr lang="el-GR" dirty="0" smtClean="0">
                <a:solidFill>
                  <a:schemeClr val="bg1"/>
                </a:solidFill>
              </a:rPr>
              <a:t>Η παραβολή των δέκα παρθένων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3.bp.blogspot.com/-ZuypLDQUgYA/UXmVP3mP81I/AAAAAAAAXkw/qAGisiST6c4/s1600/CF83CEACCF81CF89CF83CEB7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7"/>
            <a:ext cx="7195983" cy="50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739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264</Words>
  <Application>Microsoft Office PowerPoint</Application>
  <PresentationFormat>On-screen Show (4:3)</PresentationFormat>
  <Paragraphs>71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Η Αγία και Μεγάλη Εβδομάδα</vt:lpstr>
      <vt:lpstr>Το Σάββατο του Λαζάρου</vt:lpstr>
      <vt:lpstr>Slide 3</vt:lpstr>
      <vt:lpstr>Κυριακή των Βαΐων</vt:lpstr>
      <vt:lpstr>Slide 5</vt:lpstr>
      <vt:lpstr>Slide 6</vt:lpstr>
      <vt:lpstr>Ο νυμφίος</vt:lpstr>
      <vt:lpstr>Slide 8</vt:lpstr>
      <vt:lpstr>Μεγάλη  Δευτέρα</vt:lpstr>
      <vt:lpstr>Μεγάλη Τρίτη</vt:lpstr>
      <vt:lpstr>Μεγάλη Τετάρτη</vt:lpstr>
      <vt:lpstr>Μεγάλη Πέμπτη</vt:lpstr>
      <vt:lpstr>Slide 13</vt:lpstr>
      <vt:lpstr>Slide 14</vt:lpstr>
      <vt:lpstr> Η μαστίγωση και η πορεία προς το Γολγοθά</vt:lpstr>
      <vt:lpstr>Slide 16</vt:lpstr>
      <vt:lpstr>Μεγάλη Παρασκευή</vt:lpstr>
      <vt:lpstr>Slide 18</vt:lpstr>
      <vt:lpstr>                        O επιτάφιος</vt:lpstr>
      <vt:lpstr>Μεγάλο Σάββατο, πρωί Η τελετή αφής του Αγίου Φωτός στον Πανάγιο Τάφο</vt:lpstr>
      <vt:lpstr>Μεγάλο Σάββατο, μεσάνυχτα Η Ανάσταση </vt:lpstr>
      <vt:lpstr>Slide 22</vt:lpstr>
      <vt:lpstr>Χριστός Ανέστη – Αληθώς Ανέστη</vt:lpstr>
      <vt:lpstr>Κυριακή του Πάσχα στην Ελλάδα</vt:lpstr>
      <vt:lpstr>Κόκκινα αβγά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Αγία και Μεγάλη Εβδομάδα</dc:title>
  <dc:creator>Maria Omirou</dc:creator>
  <cp:lastModifiedBy>HP Laptop</cp:lastModifiedBy>
  <cp:revision>51</cp:revision>
  <dcterms:created xsi:type="dcterms:W3CDTF">2014-04-02T16:08:08Z</dcterms:created>
  <dcterms:modified xsi:type="dcterms:W3CDTF">2019-04-05T11:13:32Z</dcterms:modified>
</cp:coreProperties>
</file>