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2" r:id="rId5"/>
    <p:sldId id="258" r:id="rId6"/>
    <p:sldId id="261" r:id="rId7"/>
    <p:sldId id="264" r:id="rId8"/>
    <p:sldId id="265" r:id="rId9"/>
    <p:sldId id="260"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1C1D39-7B7D-47A0-BAC8-F6DDFACEED44}"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863172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C1D39-7B7D-47A0-BAC8-F6DDFACEED44}"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555522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C1D39-7B7D-47A0-BAC8-F6DDFACEED44}"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911291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C1D39-7B7D-47A0-BAC8-F6DDFACEED44}"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285575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C1D39-7B7D-47A0-BAC8-F6DDFACEED44}"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46287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C1D39-7B7D-47A0-BAC8-F6DDFACEED44}"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91095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C1D39-7B7D-47A0-BAC8-F6DDFACEED44}" type="datetimeFigureOut">
              <a:rPr lang="en-US" smtClean="0"/>
              <a:t>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1828553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C1D39-7B7D-47A0-BAC8-F6DDFACEED44}" type="datetimeFigureOut">
              <a:rPr lang="en-US" smtClean="0"/>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2381915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C1D39-7B7D-47A0-BAC8-F6DDFACEED44}" type="datetimeFigureOut">
              <a:rPr lang="en-US" smtClean="0"/>
              <a:t>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3218424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1C1D39-7B7D-47A0-BAC8-F6DDFACEED44}"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1083981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1C1D39-7B7D-47A0-BAC8-F6DDFACEED44}"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F5D2A-8E9D-4CC9-B6B6-AEDAB591ADA6}" type="slidenum">
              <a:rPr lang="en-US" smtClean="0"/>
              <a:t>‹#›</a:t>
            </a:fld>
            <a:endParaRPr lang="en-US"/>
          </a:p>
        </p:txBody>
      </p:sp>
    </p:spTree>
    <p:extLst>
      <p:ext uri="{BB962C8B-B14F-4D97-AF65-F5344CB8AC3E}">
        <p14:creationId xmlns:p14="http://schemas.microsoft.com/office/powerpoint/2010/main" val="814113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C1D39-7B7D-47A0-BAC8-F6DDFACEED44}" type="datetimeFigureOut">
              <a:rPr lang="en-US" smtClean="0"/>
              <a:t>2/16/2021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F5D2A-8E9D-4CC9-B6B6-AEDAB591ADA6}" type="slidenum">
              <a:rPr lang="en-US" smtClean="0"/>
              <a:t>‹#›</a:t>
            </a:fld>
            <a:endParaRPr lang="en-US"/>
          </a:p>
        </p:txBody>
      </p:sp>
    </p:spTree>
    <p:extLst>
      <p:ext uri="{BB962C8B-B14F-4D97-AF65-F5344CB8AC3E}">
        <p14:creationId xmlns:p14="http://schemas.microsoft.com/office/powerpoint/2010/main" val="238875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638"/>
          <a:stretch/>
        </p:blipFill>
        <p:spPr bwMode="auto">
          <a:xfrm>
            <a:off x="332510" y="404664"/>
            <a:ext cx="8478980" cy="582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539552" y="3573016"/>
            <a:ext cx="7772400" cy="1470025"/>
          </a:xfrm>
        </p:spPr>
        <p:txBody>
          <a:bodyPr/>
          <a:lstStyle/>
          <a:p>
            <a:r>
              <a:rPr lang="el-GR" dirty="0">
                <a:solidFill>
                  <a:schemeClr val="bg1"/>
                </a:solidFill>
              </a:rPr>
              <a:t>Ο </a:t>
            </a:r>
            <a:r>
              <a:rPr lang="el-GR" dirty="0" err="1">
                <a:solidFill>
                  <a:schemeClr val="bg1"/>
                </a:solidFill>
              </a:rPr>
              <a:t>Πάκι</a:t>
            </a:r>
            <a:r>
              <a:rPr lang="el-GR" dirty="0">
                <a:solidFill>
                  <a:schemeClr val="bg1"/>
                </a:solidFill>
              </a:rPr>
              <a:t> στο γιατρό</a:t>
            </a:r>
            <a:endParaRPr lang="en-US" dirty="0">
              <a:solidFill>
                <a:schemeClr val="bg1"/>
              </a:solidFill>
            </a:endParaRPr>
          </a:p>
        </p:txBody>
      </p:sp>
    </p:spTree>
    <p:extLst>
      <p:ext uri="{BB962C8B-B14F-4D97-AF65-F5344CB8AC3E}">
        <p14:creationId xmlns:p14="http://schemas.microsoft.com/office/powerpoint/2010/main" val="422755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3B8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0481"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056"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0481" y="0"/>
            <a:ext cx="5293519" cy="6858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07" b="98841" l="14148" r="90354">
                        <a14:foregroundMark x1="27010" y1="8116" x2="72990" y2="10435"/>
                        <a14:foregroundMark x1="72990" y1="10435" x2="53698" y2="21449"/>
                        <a14:foregroundMark x1="53698" y1="21449" x2="39871" y2="20290"/>
                        <a14:foregroundMark x1="90675" y1="15652" x2="70096" y2="35362"/>
                        <a14:foregroundMark x1="14469" y1="49565" x2="21543" y2="56812"/>
                        <a14:foregroundMark x1="30868" y1="88986" x2="41158" y2="90145"/>
                        <a14:foregroundMark x1="67203" y1="92754" x2="76206" y2="96232"/>
                        <a14:foregroundMark x1="30225" y1="96232" x2="42765" y2="98841"/>
                        <a14:foregroundMark x1="30225" y1="5507" x2="35048" y2="5507"/>
                      </a14:backgroundRemoval>
                    </a14:imgEffect>
                  </a14:imgLayer>
                </a14:imgProps>
              </a:ext>
              <a:ext uri="{28A0092B-C50C-407E-A947-70E740481C1C}">
                <a14:useLocalDpi xmlns:a14="http://schemas.microsoft.com/office/drawing/2010/main" val="0"/>
              </a:ext>
            </a:extLst>
          </a:blip>
          <a:srcRect l="8107"/>
          <a:stretch/>
        </p:blipFill>
        <p:spPr bwMode="auto">
          <a:xfrm>
            <a:off x="5777629" y="3266718"/>
            <a:ext cx="2881313" cy="34956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85058" y="640080"/>
            <a:ext cx="3130428" cy="5577818"/>
          </a:xfrm>
        </p:spPr>
        <p:txBody>
          <a:bodyPr vert="horz" lIns="91440" tIns="45720" rIns="91440" bIns="45720" rtlCol="0" anchor="ctr">
            <a:normAutofit/>
          </a:bodyPr>
          <a:lstStyle/>
          <a:p>
            <a:pPr algn="just">
              <a:lnSpc>
                <a:spcPct val="90000"/>
              </a:lnSpc>
              <a:spcAft>
                <a:spcPts val="1000"/>
              </a:spcAft>
            </a:pPr>
            <a:r>
              <a:rPr lang="en-US" sz="2900" kern="1200" dirty="0">
                <a:solidFill>
                  <a:srgbClr val="FFFFFF"/>
                </a:solidFill>
                <a:latin typeface="+mj-lt"/>
                <a:ea typeface="+mj-ea"/>
                <a:cs typeface="+mj-cs"/>
              </a:rPr>
              <a:t>Ο </a:t>
            </a:r>
            <a:r>
              <a:rPr lang="en-US" sz="2900" kern="1200" dirty="0" err="1">
                <a:solidFill>
                  <a:srgbClr val="FFFFFF"/>
                </a:solidFill>
                <a:latin typeface="+mj-lt"/>
                <a:ea typeface="+mj-ea"/>
                <a:cs typeface="+mj-cs"/>
              </a:rPr>
              <a:t>Πάκι</a:t>
            </a:r>
            <a:r>
              <a:rPr lang="en-US" sz="2900" kern="1200" dirty="0">
                <a:solidFill>
                  <a:srgbClr val="FFFFFF"/>
                </a:solidFill>
                <a:latin typeface="+mj-lt"/>
                <a:ea typeface="+mj-ea"/>
                <a:cs typeface="+mj-cs"/>
              </a:rPr>
              <a:t> </a:t>
            </a:r>
            <a:r>
              <a:rPr lang="en-US" sz="2900" kern="1200" dirty="0" err="1">
                <a:solidFill>
                  <a:srgbClr val="FFFFFF"/>
                </a:solidFill>
                <a:latin typeface="+mj-lt"/>
                <a:ea typeface="+mj-ea"/>
                <a:cs typeface="+mj-cs"/>
              </a:rPr>
              <a:t>είν</a:t>
            </a:r>
            <a:r>
              <a:rPr lang="en-US" sz="2900" kern="1200" dirty="0">
                <a:solidFill>
                  <a:srgbClr val="FFFFFF"/>
                </a:solidFill>
                <a:latin typeface="+mj-lt"/>
                <a:ea typeface="+mj-ea"/>
                <a:cs typeface="+mj-cs"/>
              </a:rPr>
              <a:t>αι ένα πολύ γλυκό αρκουδάκι.  </a:t>
            </a:r>
            <a:r>
              <a:rPr lang="en-US" sz="2900" kern="1200" dirty="0" err="1">
                <a:solidFill>
                  <a:srgbClr val="FFFFFF"/>
                </a:solidFill>
                <a:latin typeface="+mj-lt"/>
                <a:ea typeface="+mj-ea"/>
                <a:cs typeface="+mj-cs"/>
              </a:rPr>
              <a:t>Κάθε</a:t>
            </a:r>
            <a:r>
              <a:rPr lang="en-US" sz="2900" kern="1200" dirty="0">
                <a:solidFill>
                  <a:srgbClr val="FFFFFF"/>
                </a:solidFill>
                <a:latin typeface="+mj-lt"/>
                <a:ea typeface="+mj-ea"/>
                <a:cs typeface="+mj-cs"/>
              </a:rPr>
              <a:t> π</a:t>
            </a:r>
            <a:r>
              <a:rPr lang="en-US" sz="2900" kern="1200" dirty="0" err="1">
                <a:solidFill>
                  <a:srgbClr val="FFFFFF"/>
                </a:solidFill>
                <a:latin typeface="+mj-lt"/>
                <a:ea typeface="+mj-ea"/>
                <a:cs typeface="+mj-cs"/>
              </a:rPr>
              <a:t>ρωί</a:t>
            </a:r>
            <a:r>
              <a:rPr lang="en-US" sz="2900" kern="1200" dirty="0">
                <a:solidFill>
                  <a:srgbClr val="FFFFFF"/>
                </a:solidFill>
                <a:latin typeface="+mj-lt"/>
                <a:ea typeface="+mj-ea"/>
                <a:cs typeface="+mj-cs"/>
              </a:rPr>
              <a:t> π</a:t>
            </a:r>
            <a:r>
              <a:rPr lang="en-US" sz="2900" kern="1200" dirty="0" err="1">
                <a:solidFill>
                  <a:srgbClr val="FFFFFF"/>
                </a:solidFill>
                <a:latin typeface="+mj-lt"/>
                <a:ea typeface="+mj-ea"/>
                <a:cs typeface="+mj-cs"/>
              </a:rPr>
              <a:t>ου</a:t>
            </a:r>
            <a:r>
              <a:rPr lang="en-US" sz="2900" kern="1200" dirty="0">
                <a:solidFill>
                  <a:srgbClr val="FFFFFF"/>
                </a:solidFill>
                <a:latin typeface="+mj-lt"/>
                <a:ea typeface="+mj-ea"/>
                <a:cs typeface="+mj-cs"/>
              </a:rPr>
              <a:t> </a:t>
            </a:r>
            <a:r>
              <a:rPr lang="en-US" sz="2900" kern="1200" dirty="0" err="1">
                <a:solidFill>
                  <a:srgbClr val="FFFFFF"/>
                </a:solidFill>
                <a:latin typeface="+mj-lt"/>
                <a:ea typeface="+mj-ea"/>
                <a:cs typeface="+mj-cs"/>
              </a:rPr>
              <a:t>ξυ</a:t>
            </a:r>
            <a:r>
              <a:rPr lang="en-US" sz="2900" kern="1200" dirty="0">
                <a:solidFill>
                  <a:srgbClr val="FFFFFF"/>
                </a:solidFill>
                <a:latin typeface="+mj-lt"/>
                <a:ea typeface="+mj-ea"/>
                <a:cs typeface="+mj-cs"/>
              </a:rPr>
              <a:t>πνάει δίνει ένα φιλί στον μπαμπά και στη μαμά του και τρέχει στο δάσος να παίξει με τη φιλενάδα του την Τόνια που είναι σκίουρος.</a:t>
            </a:r>
            <a:br>
              <a:rPr lang="en-US" sz="2900" kern="1200" dirty="0">
                <a:solidFill>
                  <a:srgbClr val="FFFFFF"/>
                </a:solidFill>
                <a:latin typeface="+mj-lt"/>
                <a:ea typeface="+mj-ea"/>
                <a:cs typeface="+mj-cs"/>
              </a:rPr>
            </a:br>
            <a:endParaRPr lang="en-US" sz="2900" kern="1200" dirty="0">
              <a:solidFill>
                <a:srgbClr val="FFFFFF"/>
              </a:solidFill>
              <a:latin typeface="+mj-lt"/>
              <a:ea typeface="+mj-ea"/>
              <a:cs typeface="+mj-cs"/>
            </a:endParaRPr>
          </a:p>
        </p:txBody>
      </p:sp>
    </p:spTree>
    <p:extLst>
      <p:ext uri="{BB962C8B-B14F-4D97-AF65-F5344CB8AC3E}">
        <p14:creationId xmlns:p14="http://schemas.microsoft.com/office/powerpoint/2010/main" val="587902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student\Pictures\forest-cartoon-clipart-1.png"/>
          <p:cNvPicPr>
            <a:picLocks noChangeAspect="1" noChangeArrowheads="1"/>
          </p:cNvPicPr>
          <p:nvPr/>
        </p:nvPicPr>
        <p:blipFill rotWithShape="1">
          <a:blip r:embed="rId2">
            <a:extLst>
              <a:ext uri="{28A0092B-C50C-407E-A947-70E740481C1C}">
                <a14:useLocalDpi xmlns:a14="http://schemas.microsoft.com/office/drawing/2010/main" val="0"/>
              </a:ext>
            </a:extLst>
          </a:blip>
          <a:srcRect t="4765" b="17729"/>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7957" r="2" b="12194"/>
          <a:stretch/>
        </p:blipFill>
        <p:spPr bwMode="auto">
          <a:xfrm rot="947864">
            <a:off x="4171533" y="2957893"/>
            <a:ext cx="4746186"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74" name="Freeform: Shape 73">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6" name="Freeform: Shape 75">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29184" y="1524659"/>
            <a:ext cx="3764305" cy="2774088"/>
          </a:xfrm>
        </p:spPr>
        <p:txBody>
          <a:bodyPr vert="horz" lIns="91440" tIns="45720" rIns="91440" bIns="45720" rtlCol="0" anchor="b">
            <a:normAutofit/>
          </a:bodyPr>
          <a:lstStyle/>
          <a:p>
            <a:pPr algn="l">
              <a:lnSpc>
                <a:spcPct val="90000"/>
              </a:lnSpc>
            </a:pPr>
            <a:r>
              <a:rPr lang="en-US" sz="3600" kern="1200">
                <a:solidFill>
                  <a:schemeClr val="tx1"/>
                </a:solidFill>
                <a:latin typeface="+mj-lt"/>
                <a:ea typeface="+mj-ea"/>
                <a:cs typeface="+mj-cs"/>
              </a:rPr>
              <a:t>Σήμερα είναι μια σημαντική μέρα! Είναι τα γενέθλια της φίλης του της Τόνιας. </a:t>
            </a:r>
          </a:p>
        </p:txBody>
      </p:sp>
      <p:sp>
        <p:nvSpPr>
          <p:cNvPr id="78" name="Rectangle 77">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80" name="Rectangle 79">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561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ea typeface="SimSun"/>
                <a:cs typeface="Times New Roman"/>
              </a:rPr>
              <a:t>Έπαιξαν όλα τα αγαπημένα της παιγνίδια. </a:t>
            </a:r>
            <a:endParaRPr lang="en-US" dirty="0"/>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9" y="1600200"/>
            <a:ext cx="7632848" cy="498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90" b="99213" l="5882" r="97059">
                        <a14:foregroundMark x1="20069" y1="40354" x2="8824" y2="25787"/>
                        <a14:foregroundMark x1="8824" y1="25787" x2="17301" y2="11417"/>
                        <a14:foregroundMark x1="17301" y1="11417" x2="37024" y2="7480"/>
                        <a14:foregroundMark x1="37024" y1="7480" x2="64879" y2="28346"/>
                        <a14:foregroundMark x1="64879" y1="28346" x2="75952" y2="13976"/>
                        <a14:foregroundMark x1="75952" y1="13976" x2="92042" y2="12402"/>
                        <a14:foregroundMark x1="92042" y1="12402" x2="91349" y2="70079"/>
                        <a14:foregroundMark x1="91349" y1="70079" x2="78201" y2="84843"/>
                        <a14:foregroundMark x1="78201" y1="84843" x2="92734" y2="90157"/>
                        <a14:foregroundMark x1="92734" y1="90157" x2="77855" y2="83071"/>
                        <a14:foregroundMark x1="77855" y1="83071" x2="47405" y2="92323"/>
                        <a14:foregroundMark x1="47405" y1="92323" x2="53114" y2="70472"/>
                        <a14:foregroundMark x1="53114" y1="70472" x2="67820" y2="64173"/>
                        <a14:foregroundMark x1="67820" y1="64173" x2="76644" y2="48425"/>
                        <a14:foregroundMark x1="76644" y1="48425" x2="64187" y2="25787"/>
                        <a14:foregroundMark x1="65052" y1="10827" x2="60727" y2="6890"/>
                        <a14:foregroundMark x1="9170" y1="17323" x2="6401" y2="34252"/>
                        <a14:foregroundMark x1="6401" y1="34252" x2="8304" y2="35236"/>
                        <a14:foregroundMark x1="55882" y1="33858" x2="71799" y2="30709"/>
                        <a14:foregroundMark x1="71799" y1="30709" x2="72491" y2="30709"/>
                        <a14:foregroundMark x1="61246" y1="31299" x2="53806" y2="26378"/>
                        <a14:foregroundMark x1="65571" y1="87598" x2="86159" y2="92520"/>
                        <a14:foregroundMark x1="80450" y1="44291" x2="81315" y2="99409"/>
                        <a14:foregroundMark x1="87024" y1="60630" x2="97059" y2="92520"/>
                        <a14:foregroundMark x1="93945" y1="70079" x2="94810" y2="76575"/>
                      </a14:backgroundRemoval>
                    </a14:imgEffect>
                  </a14:imgLayer>
                </a14:imgProps>
              </a:ext>
              <a:ext uri="{28A0092B-C50C-407E-A947-70E740481C1C}">
                <a14:useLocalDpi xmlns:a14="http://schemas.microsoft.com/office/drawing/2010/main" val="0"/>
              </a:ext>
            </a:extLst>
          </a:blip>
          <a:srcRect/>
          <a:stretch>
            <a:fillRect/>
          </a:stretch>
        </p:blipFill>
        <p:spPr bwMode="auto">
          <a:xfrm>
            <a:off x="3151696" y="4009596"/>
            <a:ext cx="2840607" cy="249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440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128" y="764704"/>
            <a:ext cx="3178696" cy="4954562"/>
          </a:xfrm>
        </p:spPr>
        <p:txBody>
          <a:bodyPr>
            <a:normAutofit fontScale="90000"/>
          </a:bodyPr>
          <a:lstStyle/>
          <a:p>
            <a:r>
              <a:rPr lang="el-GR" dirty="0">
                <a:ea typeface="SimSun"/>
                <a:cs typeface="Times New Roman"/>
              </a:rPr>
              <a:t>Ο Πάκι σκαρφάλωσε στην αχλαδιά να της κόψει τα πιο μεγάλα αχλάδια για τα γενέθλιά της. </a:t>
            </a:r>
            <a:endParaRPr lang="en-US" dirty="0"/>
          </a:p>
        </p:txBody>
      </p:sp>
      <p:pic>
        <p:nvPicPr>
          <p:cNvPr id="3076" name="Picture 4"/>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5304"/>
          <a:stretch/>
        </p:blipFill>
        <p:spPr bwMode="auto">
          <a:xfrm rot="5400000">
            <a:off x="146613" y="577689"/>
            <a:ext cx="5517717" cy="532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2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100">
                <a:ea typeface="SimSun"/>
                <a:cs typeface="Times New Roman"/>
              </a:rPr>
              <a:t>Όμως το κλαδί που πάτησε για να φτάσει πιο ψηλά έσπασε και ο Πάκι έπεσε στο έδαφος και χτύπησε. Πονούσε πολύ το χέρι του και είχε μια γρατζουνιά στο κεφάλι και μια στο πόδι του. </a:t>
            </a:r>
            <a:endParaRPr lang="en-US" sz="31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47" y="1731750"/>
            <a:ext cx="7944884" cy="4468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68144" y="3230830"/>
            <a:ext cx="2880320" cy="296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183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48" y="2417504"/>
            <a:ext cx="7865074" cy="4093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C:\Users\student\Pictures\doctor-clipart-bear-2.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80359" y="3380046"/>
            <a:ext cx="2024063" cy="3130550"/>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84419" y="826680"/>
            <a:ext cx="7375161" cy="1325563"/>
          </a:xfrm>
        </p:spPr>
        <p:txBody>
          <a:bodyPr>
            <a:normAutofit/>
          </a:bodyPr>
          <a:lstStyle/>
          <a:p>
            <a:pPr>
              <a:lnSpc>
                <a:spcPct val="90000"/>
              </a:lnSpc>
              <a:spcAft>
                <a:spcPts val="1000"/>
              </a:spcAft>
            </a:pPr>
            <a:r>
              <a:rPr lang="el-GR" sz="2700" dirty="0">
                <a:solidFill>
                  <a:srgbClr val="FFFFFF"/>
                </a:solidFill>
                <a:latin typeface="Arial" panose="020B0604020202020204" pitchFamily="34" charset="0"/>
                <a:ea typeface="SimSun"/>
                <a:cs typeface="Arial" panose="020B0604020202020204" pitchFamily="34" charset="0"/>
              </a:rPr>
              <a:t>Οι γονείς του τον πήραν αμέσως στο γιατρό. </a:t>
            </a:r>
            <a:br>
              <a:rPr lang="en-US" sz="2700" dirty="0">
                <a:solidFill>
                  <a:srgbClr val="FFFFFF"/>
                </a:solidFill>
                <a:latin typeface="Arial" panose="020B0604020202020204" pitchFamily="34" charset="0"/>
                <a:ea typeface="SimSun"/>
                <a:cs typeface="Arial" panose="020B0604020202020204" pitchFamily="34" charset="0"/>
              </a:rPr>
            </a:br>
            <a:r>
              <a:rPr lang="el-GR" sz="2700" dirty="0">
                <a:solidFill>
                  <a:srgbClr val="FFFFFF"/>
                </a:solidFill>
                <a:latin typeface="Arial" panose="020B0604020202020204" pitchFamily="34" charset="0"/>
                <a:ea typeface="SimSun"/>
                <a:cs typeface="Arial" panose="020B0604020202020204" pitchFamily="34" charset="0"/>
              </a:rPr>
              <a:t>Ο γιατρός χαιρέτησε χαμογελαστός τον Πάκι.</a:t>
            </a:r>
            <a:br>
              <a:rPr lang="en-US" sz="2700" dirty="0">
                <a:solidFill>
                  <a:srgbClr val="FFFFFF"/>
                </a:solidFill>
                <a:ea typeface="SimSun"/>
                <a:cs typeface="Times New Roman"/>
              </a:rPr>
            </a:br>
            <a:endParaRPr lang="en-US" sz="2700" dirty="0">
              <a:solidFill>
                <a:srgbClr val="FFFFFF"/>
              </a:solidFill>
            </a:endParaRPr>
          </a:p>
        </p:txBody>
      </p:sp>
    </p:spTree>
    <p:extLst>
      <p:ext uri="{BB962C8B-B14F-4D97-AF65-F5344CB8AC3E}">
        <p14:creationId xmlns:p14="http://schemas.microsoft.com/office/powerpoint/2010/main" val="3987928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7797" y="801270"/>
            <a:ext cx="3024336" cy="5292025"/>
          </a:xfrm>
        </p:spPr>
        <p:txBody>
          <a:bodyPr>
            <a:noAutofit/>
          </a:bodyPr>
          <a:lstStyle/>
          <a:p>
            <a:pPr algn="l">
              <a:lnSpc>
                <a:spcPct val="115000"/>
              </a:lnSpc>
              <a:spcAft>
                <a:spcPts val="1000"/>
              </a:spcAft>
            </a:pPr>
            <a:r>
              <a:rPr lang="el-GR" sz="2200" dirty="0">
                <a:latin typeface="Arial" panose="020B0604020202020204" pitchFamily="34" charset="0"/>
                <a:ea typeface="SimSun"/>
                <a:cs typeface="Arial" panose="020B0604020202020204" pitchFamily="34" charset="0"/>
              </a:rPr>
              <a:t>-Σε πονάει  το κεφάλι σου; </a:t>
            </a:r>
            <a:br>
              <a:rPr lang="en-US" sz="2200" dirty="0">
                <a:latin typeface="Arial" panose="020B0604020202020204" pitchFamily="34" charset="0"/>
                <a:ea typeface="SimSun"/>
                <a:cs typeface="Arial" panose="020B0604020202020204" pitchFamily="34" charset="0"/>
              </a:rPr>
            </a:br>
            <a:r>
              <a:rPr lang="el-GR" sz="2200" dirty="0">
                <a:latin typeface="Arial" panose="020B0604020202020204" pitchFamily="34" charset="0"/>
                <a:ea typeface="SimSun"/>
                <a:cs typeface="Arial" panose="020B0604020202020204" pitchFamily="34" charset="0"/>
              </a:rPr>
              <a:t>- Όχι, δεν με πονάει το κεφάλι μου.</a:t>
            </a:r>
            <a:br>
              <a:rPr lang="en-US" sz="2200" dirty="0">
                <a:latin typeface="Arial" panose="020B0604020202020204" pitchFamily="34" charset="0"/>
                <a:ea typeface="SimSun"/>
                <a:cs typeface="Arial" panose="020B0604020202020204" pitchFamily="34" charset="0"/>
              </a:rPr>
            </a:br>
            <a:r>
              <a:rPr lang="el-GR" sz="2200" dirty="0">
                <a:latin typeface="Arial" panose="020B0604020202020204" pitchFamily="34" charset="0"/>
                <a:ea typeface="SimSun"/>
                <a:cs typeface="Arial" panose="020B0604020202020204" pitchFamily="34" charset="0"/>
              </a:rPr>
              <a:t>- Σε πονάει το πόδι σου; Ρώτησε ο γιατρός. </a:t>
            </a:r>
            <a:br>
              <a:rPr lang="el-GR" sz="2200" dirty="0">
                <a:latin typeface="Arial" panose="020B0604020202020204" pitchFamily="34" charset="0"/>
                <a:ea typeface="SimSun"/>
                <a:cs typeface="Arial" panose="020B0604020202020204" pitchFamily="34" charset="0"/>
              </a:rPr>
            </a:br>
            <a:r>
              <a:rPr lang="el-GR" sz="2200" dirty="0">
                <a:latin typeface="Arial" panose="020B0604020202020204" pitchFamily="34" charset="0"/>
                <a:ea typeface="SimSun"/>
                <a:cs typeface="Arial" panose="020B0604020202020204" pitchFamily="34" charset="0"/>
              </a:rPr>
              <a:t>- Όχι δεν με πονάει το πόδι μου, απάντησε ο </a:t>
            </a:r>
            <a:r>
              <a:rPr lang="el-GR" sz="2200" dirty="0" err="1">
                <a:latin typeface="Arial" panose="020B0604020202020204" pitchFamily="34" charset="0"/>
                <a:ea typeface="SimSun"/>
                <a:cs typeface="Arial" panose="020B0604020202020204" pitchFamily="34" charset="0"/>
              </a:rPr>
              <a:t>Πάκι</a:t>
            </a:r>
            <a:r>
              <a:rPr lang="el-GR" sz="2200" dirty="0">
                <a:latin typeface="Arial" panose="020B0604020202020204" pitchFamily="34" charset="0"/>
                <a:ea typeface="SimSun"/>
                <a:cs typeface="Arial" panose="020B0604020202020204" pitchFamily="34" charset="0"/>
              </a:rPr>
              <a:t>.</a:t>
            </a:r>
            <a:br>
              <a:rPr lang="en-US" sz="2200" dirty="0">
                <a:latin typeface="Arial" panose="020B0604020202020204" pitchFamily="34" charset="0"/>
                <a:ea typeface="SimSun"/>
                <a:cs typeface="Arial" panose="020B0604020202020204" pitchFamily="34" charset="0"/>
              </a:rPr>
            </a:br>
            <a:r>
              <a:rPr lang="el-GR" sz="2200" dirty="0">
                <a:latin typeface="Arial" panose="020B0604020202020204" pitchFamily="34" charset="0"/>
                <a:ea typeface="SimSun"/>
                <a:cs typeface="Arial" panose="020B0604020202020204" pitchFamily="34" charset="0"/>
              </a:rPr>
              <a:t>- Σε πονάει το χέρι σου; είπε τότε ο γιατρός.</a:t>
            </a:r>
            <a:br>
              <a:rPr lang="en-US" sz="2200" dirty="0">
                <a:latin typeface="Arial" panose="020B0604020202020204" pitchFamily="34" charset="0"/>
                <a:ea typeface="SimSun"/>
                <a:cs typeface="Arial" panose="020B0604020202020204" pitchFamily="34" charset="0"/>
              </a:rPr>
            </a:br>
            <a:r>
              <a:rPr lang="el-GR" sz="2200" dirty="0">
                <a:latin typeface="Arial" panose="020B0604020202020204" pitchFamily="34" charset="0"/>
                <a:ea typeface="SimSun"/>
                <a:cs typeface="Arial" panose="020B0604020202020204" pitchFamily="34" charset="0"/>
              </a:rPr>
              <a:t>- Ναι με πονάει πολύ το χέρι μου, είπε ο </a:t>
            </a:r>
            <a:r>
              <a:rPr lang="el-GR" sz="2200" dirty="0" err="1">
                <a:latin typeface="Arial" panose="020B0604020202020204" pitchFamily="34" charset="0"/>
                <a:ea typeface="SimSun"/>
                <a:cs typeface="Arial" panose="020B0604020202020204" pitchFamily="34" charset="0"/>
              </a:rPr>
              <a:t>Πάκι</a:t>
            </a:r>
            <a:r>
              <a:rPr lang="el-GR" sz="2200" dirty="0">
                <a:latin typeface="Arial" panose="020B0604020202020204" pitchFamily="34" charset="0"/>
                <a:ea typeface="SimSun"/>
                <a:cs typeface="Arial" panose="020B0604020202020204" pitchFamily="34" charset="0"/>
              </a:rPr>
              <a:t>.</a:t>
            </a:r>
            <a:br>
              <a:rPr lang="en-US" sz="1800" dirty="0">
                <a:ea typeface="SimSun"/>
                <a:cs typeface="Times New Roman"/>
              </a:rPr>
            </a:br>
            <a:endParaRPr lang="en-US" sz="18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0152" cy="5850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33" b="97349" l="9901" r="92822">
                        <a14:foregroundMark x1="25000" y1="3373" x2="62871" y2="7470"/>
                        <a14:foregroundMark x1="71287" y1="61205" x2="92822" y2="73976"/>
                        <a14:foregroundMark x1="33911" y1="90843" x2="61881" y2="97349"/>
                        <a14:foregroundMark x1="61881" y1="97349" x2="81931" y2="90843"/>
                        <a14:foregroundMark x1="39851" y1="20964" x2="59653" y2="20964"/>
                        <a14:foregroundMark x1="42327" y1="9880" x2="39851" y2="58795"/>
                        <a14:foregroundMark x1="68812" y1="57108" x2="72772" y2="78795"/>
                        <a14:foregroundMark x1="25000" y1="40964" x2="11634" y2="50602"/>
                        <a14:backgroundMark x1="83663" y1="5301" x2="96040" y2="60723"/>
                        <a14:backgroundMark x1="5198" y1="13494" x2="6683" y2="95904"/>
                        <a14:backgroundMark x1="6683" y1="95904" x2="6683" y2="95904"/>
                      </a14:backgroundRemoval>
                    </a14:imgEffect>
                  </a14:imgLayer>
                </a14:imgProps>
              </a:ext>
              <a:ext uri="{28A0092B-C50C-407E-A947-70E740481C1C}">
                <a14:useLocalDpi xmlns:a14="http://schemas.microsoft.com/office/drawing/2010/main" val="0"/>
              </a:ext>
            </a:extLst>
          </a:blip>
          <a:srcRect/>
          <a:stretch>
            <a:fillRect/>
          </a:stretch>
        </p:blipFill>
        <p:spPr bwMode="auto">
          <a:xfrm rot="21282884">
            <a:off x="970945" y="3581014"/>
            <a:ext cx="1823928" cy="1881272"/>
          </a:xfrm>
          <a:prstGeom prst="rect">
            <a:avLst/>
          </a:prstGeom>
          <a:solidFill>
            <a:schemeClr val="tx2">
              <a:lumMod val="20000"/>
              <a:lumOff val="80000"/>
            </a:schemeClr>
          </a:solidFill>
          <a:ln w="9525">
            <a:solidFill>
              <a:schemeClr val="tx1"/>
            </a:solidFill>
            <a:miter lim="800000"/>
            <a:headEnd/>
            <a:tailEnd/>
          </a:ln>
          <a:effectLst>
            <a:glow rad="127000">
              <a:schemeClr val="accent1">
                <a:alpha val="0"/>
              </a:schemeClr>
            </a:glow>
            <a:outerShdw dist="35921" dir="2700000" algn="ctr" rotWithShape="0">
              <a:schemeClr val="bg2"/>
            </a:outerShdw>
            <a:softEdge rad="63500"/>
          </a:effectLst>
        </p:spPr>
      </p:pic>
      <p:pic>
        <p:nvPicPr>
          <p:cNvPr id="8194" name="Picture 2" descr="C:\Users\student\Pictures\doctor-clipart-bear-2.p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151981" y="2812366"/>
            <a:ext cx="2009775" cy="303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359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dirty="0">
                <a:ea typeface="SimSun"/>
                <a:cs typeface="Times New Roman"/>
              </a:rPr>
              <a:t>Ο γιατρός τον εξέτασε προσεχτικά και του είπε ότι θα πρέπει να δέσουν το χέρι του μέχρι να γίνει καλά.</a:t>
            </a:r>
            <a:endParaRPr lang="en-US" sz="2800" dirty="0"/>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2183" b="5080"/>
          <a:stretch/>
        </p:blipFill>
        <p:spPr bwMode="auto">
          <a:xfrm rot="16200000">
            <a:off x="2147438" y="185491"/>
            <a:ext cx="4849123" cy="7313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833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229</Words>
  <Application>Microsoft Office PowerPoint</Application>
  <PresentationFormat>On-screen Show (4:3)</PresentationFormat>
  <Paragraphs>9</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Avenir Next LT Pro</vt:lpstr>
      <vt:lpstr>Calibri</vt:lpstr>
      <vt:lpstr>Office Theme</vt:lpstr>
      <vt:lpstr>Ο Πάκι στο γιατρό</vt:lpstr>
      <vt:lpstr>Ο Πάκι είναι ένα πολύ γλυκό αρκουδάκι.  Κάθε πρωί που ξυπνάει δίνει ένα φιλί στον μπαμπά και στη μαμά του και τρέχει στο δάσος να παίξει με τη φιλενάδα του την Τόνια που είναι σκίουρος. </vt:lpstr>
      <vt:lpstr>Σήμερα είναι μια σημαντική μέρα! Είναι τα γενέθλια της φίλης του της Τόνιας. </vt:lpstr>
      <vt:lpstr>Έπαιξαν όλα τα αγαπημένα της παιγνίδια. </vt:lpstr>
      <vt:lpstr>Ο Πάκι σκαρφάλωσε στην αχλαδιά να της κόψει τα πιο μεγάλα αχλάδια για τα γενέθλιά της. </vt:lpstr>
      <vt:lpstr>Όμως το κλαδί που πάτησε για να φτάσει πιο ψηλά έσπασε και ο Πάκι έπεσε στο έδαφος και χτύπησε. Πονούσε πολύ το χέρι του και είχε μια γρατζουνιά στο κεφάλι και μια στο πόδι του. </vt:lpstr>
      <vt:lpstr>Οι γονείς του τον πήραν αμέσως στο γιατρό.  Ο γιατρός χαιρέτησε χαμογελαστός τον Πάκι. </vt:lpstr>
      <vt:lpstr>-Σε πονάει  το κεφάλι σου;  - Όχι, δεν με πονάει το κεφάλι μου. - Σε πονάει το πόδι σου; Ρώτησε ο γιατρός.  - Όχι δεν με πονάει το πόδι μου, απάντησε ο Πάκι. - Σε πονάει το χέρι σου; είπε τότε ο γιατρός. - Ναι με πονάει πολύ το χέρι μου, είπε ο Πάκι. </vt:lpstr>
      <vt:lpstr>Ο γιατρός τον εξέτασε προσεχτικά και του είπε ότι θα πρέπει να δέσουν το χέρι του μέχρι να γίνει καλά.</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Πάκι στο γιατρό</dc:title>
  <dc:creator>student</dc:creator>
  <cp:lastModifiedBy>Konstantinidou, Iliana</cp:lastModifiedBy>
  <cp:revision>16</cp:revision>
  <dcterms:created xsi:type="dcterms:W3CDTF">2020-04-01T18:21:36Z</dcterms:created>
  <dcterms:modified xsi:type="dcterms:W3CDTF">2021-02-16T10:01:11Z</dcterms:modified>
</cp:coreProperties>
</file>