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>
        <p:scale>
          <a:sx n="75" d="100"/>
          <a:sy n="75" d="100"/>
        </p:scale>
        <p:origin x="-54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0E206-062D-4F7A-AEBD-E178F24824C4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75FA9-2F1A-41CB-81C8-D2493049A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106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0413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7239" y="3048"/>
            <a:ext cx="20317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17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0413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47" y="6391657"/>
            <a:ext cx="11775939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562" y="2819400"/>
            <a:ext cx="8533289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3A15-B5C1-4365-8B88-11C9C5A3FD58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37" y="2420112"/>
            <a:ext cx="11775939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174" y="152400"/>
            <a:ext cx="11775939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8860" y="2115312"/>
            <a:ext cx="812694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4827" y="2209800"/>
            <a:ext cx="560759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0446" y="2199451"/>
            <a:ext cx="60952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CB6179-158E-4AAD-A356-0FA5BFDE7CE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281" y="381000"/>
            <a:ext cx="10361851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3A15-B5C1-4365-8B88-11C9C5A3FD58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6179-158E-4AAD-A356-0FA5BFDE7CE3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0413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5983" y="0"/>
            <a:ext cx="284443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0413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17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47" y="6391657"/>
            <a:ext cx="11775939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174" y="155448"/>
            <a:ext cx="11775939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210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8429" y="2925763"/>
            <a:ext cx="812694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4397" y="3020251"/>
            <a:ext cx="560759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016" y="3009902"/>
            <a:ext cx="609521" cy="441325"/>
          </a:xfrm>
        </p:spPr>
        <p:txBody>
          <a:bodyPr/>
          <a:lstStyle/>
          <a:p>
            <a:fld id="{C3CB6179-158E-4AAD-A356-0FA5BFDE7CE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347" y="304800"/>
            <a:ext cx="8736463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3A15-B5C1-4365-8B88-11C9C5A3FD58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3917" y="304802"/>
            <a:ext cx="1930149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3A15-B5C1-4365-8B88-11C9C5A3FD58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4827" y="1026373"/>
            <a:ext cx="609521" cy="441325"/>
          </a:xfrm>
        </p:spPr>
        <p:txBody>
          <a:bodyPr/>
          <a:lstStyle/>
          <a:p>
            <a:fld id="{C3CB6179-158E-4AAD-A356-0FA5BFDE7CE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284" y="1527048"/>
            <a:ext cx="11337084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17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0413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0413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7239" y="19050"/>
            <a:ext cx="20317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174" y="2286000"/>
            <a:ext cx="11775939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37" y="142352"/>
            <a:ext cx="11775939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331" y="2743200"/>
            <a:ext cx="8639107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47" y="6391657"/>
            <a:ext cx="11775939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174" y="152400"/>
            <a:ext cx="11775939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3A15-B5C1-4365-8B88-11C9C5A3FD58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174" y="2438400"/>
            <a:ext cx="11775939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8860" y="2115312"/>
            <a:ext cx="812694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4827" y="2209800"/>
            <a:ext cx="560759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0446" y="2199451"/>
            <a:ext cx="60952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CB6179-158E-4AAD-A356-0FA5BFDE7CE3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533400"/>
            <a:ext cx="10361851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84" y="228600"/>
            <a:ext cx="11377719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0595" y="6409944"/>
            <a:ext cx="4059408" cy="365760"/>
          </a:xfrm>
        </p:spPr>
        <p:txBody>
          <a:bodyPr/>
          <a:lstStyle/>
          <a:p>
            <a:fld id="{8C203A15-B5C1-4365-8B88-11C9C5A3FD58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6179-158E-4AAD-A356-0FA5BFDE7CE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3315" y="1575653"/>
            <a:ext cx="11893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284" y="1371600"/>
            <a:ext cx="5384099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399967" y="1371600"/>
            <a:ext cx="5384099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5207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0413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0413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17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7239" y="0"/>
            <a:ext cx="20317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174" y="1371600"/>
            <a:ext cx="11775939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39" y="6391656"/>
            <a:ext cx="11775939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284" y="1524000"/>
            <a:ext cx="5386216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7609" y="1524000"/>
            <a:ext cx="5388332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3A15-B5C1-4365-8B88-11C9C5A3FD58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347" y="6409944"/>
            <a:ext cx="4774578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174" y="1280160"/>
            <a:ext cx="11775939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174" y="155448"/>
            <a:ext cx="11775939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283" y="2471383"/>
            <a:ext cx="5388163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399967" y="2471383"/>
            <a:ext cx="5384099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8860" y="956036"/>
            <a:ext cx="812694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4827" y="1050524"/>
            <a:ext cx="560759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0446" y="1042417"/>
            <a:ext cx="609521" cy="441325"/>
          </a:xfrm>
        </p:spPr>
        <p:txBody>
          <a:bodyPr/>
          <a:lstStyle>
            <a:lvl1pPr algn="ctr">
              <a:defRPr/>
            </a:lvl1pPr>
          </a:lstStyle>
          <a:p>
            <a:fld id="{C3CB6179-158E-4AAD-A356-0FA5BFDE7CE3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3A15-B5C1-4365-8B88-11C9C5A3FD58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0446" y="1036021"/>
            <a:ext cx="609521" cy="441325"/>
          </a:xfrm>
        </p:spPr>
        <p:txBody>
          <a:bodyPr/>
          <a:lstStyle/>
          <a:p>
            <a:fld id="{C3CB6179-158E-4AAD-A356-0FA5BFDE7C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0413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0413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7239" y="0"/>
            <a:ext cx="20317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17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47" y="6391657"/>
            <a:ext cx="11775939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174" y="158496"/>
            <a:ext cx="11775939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3A15-B5C1-4365-8B88-11C9C5A3FD58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8860" y="6324600"/>
            <a:ext cx="812694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CB6179-158E-4AAD-A356-0FA5BFDE7C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174" y="152400"/>
            <a:ext cx="11775939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0413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7239" y="0"/>
            <a:ext cx="20317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0413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17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174" y="609600"/>
            <a:ext cx="3657124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34" y="914400"/>
            <a:ext cx="314919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7934" y="1981201"/>
            <a:ext cx="314919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174" y="152400"/>
            <a:ext cx="11775939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174" y="533400"/>
            <a:ext cx="11775939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058" y="685800"/>
            <a:ext cx="7517421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6975" y="228600"/>
            <a:ext cx="812694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2943" y="323088"/>
            <a:ext cx="560759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562" y="312739"/>
            <a:ext cx="60952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CB6179-158E-4AAD-A356-0FA5BFDE7CE3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10" y="6388386"/>
            <a:ext cx="11775939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3A15-B5C1-4365-8B88-11C9C5A3FD58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84" y="6410848"/>
            <a:ext cx="4510453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174" y="533400"/>
            <a:ext cx="11775939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0413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7239" y="0"/>
            <a:ext cx="20317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0413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17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174" y="152400"/>
            <a:ext cx="11775939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174" y="609600"/>
            <a:ext cx="3657124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174" y="155448"/>
            <a:ext cx="11775939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6975" y="228600"/>
            <a:ext cx="812694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2943" y="323088"/>
            <a:ext cx="560759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562" y="312739"/>
            <a:ext cx="609521" cy="441325"/>
          </a:xfrm>
        </p:spPr>
        <p:txBody>
          <a:bodyPr/>
          <a:lstStyle/>
          <a:p>
            <a:fld id="{C3CB6179-158E-4AAD-A356-0FA5BFDE7CE3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979" y="5029200"/>
            <a:ext cx="7822182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99979" y="609600"/>
            <a:ext cx="7822182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934" y="990600"/>
            <a:ext cx="3250777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10" y="6388386"/>
            <a:ext cx="11775939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6531" y="6404984"/>
            <a:ext cx="4059408" cy="365760"/>
          </a:xfrm>
        </p:spPr>
        <p:txBody>
          <a:bodyPr/>
          <a:lstStyle/>
          <a:p>
            <a:fld id="{8C203A15-B5C1-4365-8B88-11C9C5A3FD58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84" y="6410848"/>
            <a:ext cx="4778642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0413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0413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17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7239" y="0"/>
            <a:ext cx="20317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10" y="6388386"/>
            <a:ext cx="11775939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0595" y="6404984"/>
            <a:ext cx="405940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C203A15-B5C1-4365-8B88-11C9C5A3FD58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347" y="6410848"/>
            <a:ext cx="477457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174" y="155448"/>
            <a:ext cx="11775939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174" y="1276743"/>
            <a:ext cx="11775939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8860" y="956036"/>
            <a:ext cx="812694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4827" y="1050524"/>
            <a:ext cx="560759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0446" y="1040175"/>
            <a:ext cx="609521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CB6179-158E-4AAD-A356-0FA5BFDE7CE3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284" y="228600"/>
            <a:ext cx="11377719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284" y="1524000"/>
            <a:ext cx="11377719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6.wdp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microsoft.com/office/2007/relationships/hdphoto" Target="../media/hdphoto6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microsoft.com/office/2007/relationships/hdphoto" Target="../media/hdphoto6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microsoft.com/office/2007/relationships/hdphoto" Target="../media/hdphoto6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microsoft.com/office/2007/relationships/hdphoto" Target="../media/hdphoto6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microsoft.com/office/2007/relationships/hdphoto" Target="../media/hdphoto6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microsoft.com/office/2007/relationships/hdphoto" Target="../media/hdphoto6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microsoft.com/office/2007/relationships/hdphoto" Target="../media/hdphoto6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ow to Keep Your Fruit Bowl Fres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70" y="2780928"/>
            <a:ext cx="6336704" cy="3585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0630" y="1052736"/>
            <a:ext cx="10361851" cy="1470025"/>
          </a:xfrm>
        </p:spPr>
        <p:txBody>
          <a:bodyPr>
            <a:noAutofit/>
          </a:bodyPr>
          <a:lstStyle/>
          <a:p>
            <a:r>
              <a:rPr lang="el-GR" sz="17500" b="1" dirty="0" smtClean="0">
                <a:latin typeface="Times New Roman" pitchFamily="18" charset="0"/>
                <a:cs typeface="Times New Roman" pitchFamily="18" charset="0"/>
              </a:rPr>
              <a:t>Φρούτα</a:t>
            </a:r>
            <a:endParaRPr lang="en-GB" sz="17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0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Ας δημιουργήσουμε…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Σχεδίασε τα φρούτα σου μέσα στο καλάθι.</a:t>
            </a:r>
            <a:endParaRPr lang="en-GB" dirty="0"/>
          </a:p>
        </p:txBody>
      </p:sp>
      <p:pic>
        <p:nvPicPr>
          <p:cNvPr id="3074" name="Picture 2" descr="Empty Shopping Basket - Hot Air Balloon Basket Cartoon, HD Png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4" b="86054" l="0" r="839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389" b="13378"/>
          <a:stretch/>
        </p:blipFill>
        <p:spPr bwMode="auto">
          <a:xfrm>
            <a:off x="4205684" y="1953400"/>
            <a:ext cx="4028554" cy="438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8471470" y="1556792"/>
            <a:ext cx="3240360" cy="1512168"/>
          </a:xfrm>
          <a:prstGeom prst="wedgeRoundRectCallout">
            <a:avLst>
              <a:gd name="adj1" fmla="val -41899"/>
              <a:gd name="adj2" fmla="val 75098"/>
              <a:gd name="adj3" fmla="val 16667"/>
            </a:avLst>
          </a:prstGeom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Πόσα </a:t>
            </a:r>
            <a:r>
              <a:rPr lang="el-GR" u="sng" dirty="0" smtClean="0"/>
              <a:t>φρούτα</a:t>
            </a:r>
            <a:r>
              <a:rPr lang="el-GR" dirty="0" smtClean="0"/>
              <a:t> σχεδίασες;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285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43668" y="116632"/>
            <a:ext cx="4799410" cy="18002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675" y="1204010"/>
            <a:ext cx="4674459" cy="640814"/>
          </a:xfrm>
        </p:spPr>
        <p:txBody>
          <a:bodyPr>
            <a:normAutofit fontScale="90000"/>
          </a:bodyPr>
          <a:lstStyle/>
          <a:p>
            <a:pPr algn="l"/>
            <a:r>
              <a:rPr lang="el-GR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Ώρα για </a:t>
            </a:r>
            <a:r>
              <a:rPr lang="el-GR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παιχνίδι</a:t>
            </a:r>
            <a:r>
              <a:rPr lang="el-GR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el-GR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Ποιο φρούτο λείπει; </a:t>
            </a:r>
            <a:br>
              <a:rPr lang="el-GR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missing?</a:t>
            </a:r>
            <a:r>
              <a:rPr lang="el-GR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Image result for apple clip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0" y="1844824"/>
            <a:ext cx="2028787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μπανάνα clipart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42" b="94785" l="3374" r="92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1" t="7614" r="6599" b="5583"/>
          <a:stretch/>
        </p:blipFill>
        <p:spPr bwMode="auto">
          <a:xfrm>
            <a:off x="6731453" y="1772816"/>
            <a:ext cx="2096356" cy="18417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Image result for αχλάδιι clipar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329" y="1772816"/>
            <a:ext cx="1569485" cy="199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mage result for κεράσι clipart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99" b="79839" l="45462" r="9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61" t="9584" r="9077" b="19489"/>
          <a:stretch/>
        </p:blipFill>
        <p:spPr bwMode="auto">
          <a:xfrm>
            <a:off x="8640903" y="4241191"/>
            <a:ext cx="1630767" cy="18766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Image result for σταφύλι clipart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95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47" r="10902"/>
          <a:stretch/>
        </p:blipFill>
        <p:spPr bwMode="auto">
          <a:xfrm>
            <a:off x="1065365" y="4293096"/>
            <a:ext cx="2540781" cy="1800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 Box 5"/>
          <p:cNvSpPr txBox="1"/>
          <p:nvPr/>
        </p:nvSpPr>
        <p:spPr>
          <a:xfrm>
            <a:off x="6082729" y="3507884"/>
            <a:ext cx="2763946" cy="63026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effectLst/>
                <a:latin typeface="Times New Roman"/>
                <a:ea typeface="Times New Roman"/>
                <a:cs typeface="Times New Roman"/>
              </a:rPr>
              <a:t>η </a:t>
            </a:r>
            <a:r>
              <a:rPr lang="el-GR" sz="3300" b="1" dirty="0" smtClean="0">
                <a:effectLst/>
                <a:latin typeface="Times New Roman"/>
                <a:ea typeface="Times New Roman"/>
                <a:cs typeface="Times New Roman"/>
              </a:rPr>
              <a:t>μπανάνα</a:t>
            </a:r>
            <a:endParaRPr lang="en-GB" sz="3300" b="1" dirty="0">
              <a:effectLst/>
              <a:ea typeface="Times New Roman"/>
              <a:cs typeface="Times New Roman"/>
            </a:endParaRPr>
          </a:p>
        </p:txBody>
      </p:sp>
      <p:sp>
        <p:nvSpPr>
          <p:cNvPr id="17" name="Text Box 5"/>
          <p:cNvSpPr txBox="1"/>
          <p:nvPr/>
        </p:nvSpPr>
        <p:spPr>
          <a:xfrm>
            <a:off x="163322" y="3498834"/>
            <a:ext cx="2539689" cy="50623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</a:t>
            </a:r>
            <a:r>
              <a:rPr lang="el-GR" sz="3300" b="1" dirty="0" smtClean="0">
                <a:effectLst/>
                <a:latin typeface="Times New Roman"/>
                <a:ea typeface="Times New Roman"/>
                <a:cs typeface="Times New Roman"/>
              </a:rPr>
              <a:t>ο μήλο</a:t>
            </a:r>
            <a:endParaRPr lang="en-GB" sz="3300" b="1" dirty="0">
              <a:effectLst/>
              <a:ea typeface="Times New Roman"/>
              <a:cs typeface="Times New Roman"/>
            </a:endParaRPr>
          </a:p>
        </p:txBody>
      </p:sp>
      <p:sp>
        <p:nvSpPr>
          <p:cNvPr id="18" name="Text Box 5"/>
          <p:cNvSpPr txBox="1"/>
          <p:nvPr/>
        </p:nvSpPr>
        <p:spPr>
          <a:xfrm>
            <a:off x="2893311" y="3501008"/>
            <a:ext cx="3122392" cy="63026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</a:t>
            </a:r>
            <a:r>
              <a:rPr lang="el-GR" sz="3300" b="1" dirty="0" smtClean="0">
                <a:latin typeface="Times New Roman"/>
                <a:ea typeface="Times New Roman"/>
                <a:cs typeface="Times New Roman"/>
              </a:rPr>
              <a:t>ο καρπούζι</a:t>
            </a:r>
            <a:endParaRPr lang="en-GB" sz="3300" b="1" dirty="0">
              <a:effectLst/>
              <a:ea typeface="Times New Roman"/>
              <a:cs typeface="Times New Roman"/>
            </a:endParaRPr>
          </a:p>
        </p:txBody>
      </p:sp>
      <p:sp>
        <p:nvSpPr>
          <p:cNvPr id="19" name="Text Box 8"/>
          <p:cNvSpPr txBox="1"/>
          <p:nvPr/>
        </p:nvSpPr>
        <p:spPr>
          <a:xfrm>
            <a:off x="9767614" y="3530625"/>
            <a:ext cx="2143125" cy="6184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το αχλάδι</a:t>
            </a:r>
            <a:endParaRPr lang="en-GB" sz="33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0" name="Text Box 16"/>
          <p:cNvSpPr txBox="1"/>
          <p:nvPr/>
        </p:nvSpPr>
        <p:spPr>
          <a:xfrm>
            <a:off x="8399462" y="5877272"/>
            <a:ext cx="2316480" cy="432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το κεράσι</a:t>
            </a:r>
            <a:endParaRPr lang="en-GB" sz="33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36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Times New Roman"/>
              <a:cs typeface="Times New Roman"/>
            </a:endParaRPr>
          </a:p>
        </p:txBody>
      </p:sp>
      <p:sp>
        <p:nvSpPr>
          <p:cNvPr id="21" name="Text Box 25"/>
          <p:cNvSpPr txBox="1"/>
          <p:nvPr/>
        </p:nvSpPr>
        <p:spPr>
          <a:xfrm>
            <a:off x="4778405" y="5877272"/>
            <a:ext cx="2474595" cy="64807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η φράουλα</a:t>
            </a:r>
            <a:endParaRPr lang="en-GB" sz="3300" b="1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22" name="Picture 21" descr="Φράουλα - http://frueat.gr"/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67" b="94333" l="1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5"/>
          <a:stretch/>
        </p:blipFill>
        <p:spPr bwMode="auto">
          <a:xfrm>
            <a:off x="5242373" y="4012747"/>
            <a:ext cx="1828800" cy="2127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 Box 18"/>
          <p:cNvSpPr txBox="1"/>
          <p:nvPr/>
        </p:nvSpPr>
        <p:spPr>
          <a:xfrm>
            <a:off x="898406" y="5877272"/>
            <a:ext cx="2316480" cy="57046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το σταφύλι</a:t>
            </a:r>
            <a:endParaRPr lang="en-GB" sz="33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effectLst/>
              <a:ea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6810" y="347172"/>
            <a:ext cx="5543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9600" b="1" dirty="0" smtClean="0">
                <a:solidFill>
                  <a:srgbClr val="0070C0"/>
                </a:solidFill>
                <a:latin typeface="MariaAvraam" pitchFamily="2" charset="0"/>
              </a:rPr>
              <a:t>Φρούτα</a:t>
            </a:r>
            <a:endParaRPr lang="en-GB" sz="9600" b="1" dirty="0">
              <a:solidFill>
                <a:srgbClr val="0070C0"/>
              </a:solidFill>
              <a:latin typeface="MariaAvraam" pitchFamily="2" charset="0"/>
            </a:endParaRPr>
          </a:p>
        </p:txBody>
      </p:sp>
      <p:pic>
        <p:nvPicPr>
          <p:cNvPr id="24" name="Picture 23" descr="Image result for καρπούζι clipart"/>
          <p:cNvPicPr/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887" b="83505" l="0" r="94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69" b="19654"/>
          <a:stretch/>
        </p:blipFill>
        <p:spPr bwMode="auto">
          <a:xfrm>
            <a:off x="3061458" y="2348880"/>
            <a:ext cx="3008084" cy="12341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34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43668" y="116632"/>
            <a:ext cx="4799410" cy="18002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675" y="1204010"/>
            <a:ext cx="4674459" cy="640814"/>
          </a:xfrm>
        </p:spPr>
        <p:txBody>
          <a:bodyPr>
            <a:normAutofit fontScale="90000"/>
          </a:bodyPr>
          <a:lstStyle/>
          <a:p>
            <a:pPr algn="l"/>
            <a:r>
              <a:rPr lang="el-GR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Ώρα για </a:t>
            </a:r>
            <a:r>
              <a:rPr lang="el-GR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παιχνίδι</a:t>
            </a:r>
            <a:r>
              <a:rPr lang="el-GR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el-GR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Ποιο φρούτο λείπει; </a:t>
            </a:r>
            <a:br>
              <a:rPr lang="el-GR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missing?</a:t>
            </a:r>
            <a:r>
              <a:rPr lang="el-GR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Image result for apple clip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0" y="1844824"/>
            <a:ext cx="2028787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μπανάνα clipart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42" b="94785" l="3374" r="92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1" t="7614" r="6599" b="5583"/>
          <a:stretch/>
        </p:blipFill>
        <p:spPr bwMode="auto">
          <a:xfrm>
            <a:off x="6731453" y="1772816"/>
            <a:ext cx="2096356" cy="18417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Image result for αχλάδιι clipar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329" y="1772816"/>
            <a:ext cx="1569485" cy="199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 result for καρπούζι clipart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887" b="83505" l="0" r="94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69" b="19654"/>
          <a:stretch/>
        </p:blipFill>
        <p:spPr bwMode="auto">
          <a:xfrm>
            <a:off x="3061458" y="2348880"/>
            <a:ext cx="3008084" cy="12341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Image result for κεράσι clipart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99" b="79839" l="45462" r="9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61" t="9584" r="9077" b="19489"/>
          <a:stretch/>
        </p:blipFill>
        <p:spPr bwMode="auto">
          <a:xfrm>
            <a:off x="8640903" y="4241191"/>
            <a:ext cx="1630767" cy="18766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Image result for σταφύλι clipart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95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47" r="10902"/>
          <a:stretch/>
        </p:blipFill>
        <p:spPr bwMode="auto">
          <a:xfrm>
            <a:off x="1065365" y="4293096"/>
            <a:ext cx="2540781" cy="1800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 Box 5"/>
          <p:cNvSpPr txBox="1"/>
          <p:nvPr/>
        </p:nvSpPr>
        <p:spPr>
          <a:xfrm>
            <a:off x="6082729" y="3507884"/>
            <a:ext cx="2763946" cy="63026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effectLst/>
                <a:latin typeface="Times New Roman"/>
                <a:ea typeface="Times New Roman"/>
                <a:cs typeface="Times New Roman"/>
              </a:rPr>
              <a:t>η </a:t>
            </a:r>
            <a:r>
              <a:rPr lang="el-GR" sz="3300" b="1" dirty="0" smtClean="0">
                <a:effectLst/>
                <a:latin typeface="Times New Roman"/>
                <a:ea typeface="Times New Roman"/>
                <a:cs typeface="Times New Roman"/>
              </a:rPr>
              <a:t>μπανάνα</a:t>
            </a:r>
            <a:endParaRPr lang="en-GB" sz="3300" b="1" dirty="0">
              <a:effectLst/>
              <a:ea typeface="Times New Roman"/>
              <a:cs typeface="Times New Roman"/>
            </a:endParaRPr>
          </a:p>
        </p:txBody>
      </p:sp>
      <p:sp>
        <p:nvSpPr>
          <p:cNvPr id="17" name="Text Box 5"/>
          <p:cNvSpPr txBox="1"/>
          <p:nvPr/>
        </p:nvSpPr>
        <p:spPr>
          <a:xfrm>
            <a:off x="163322" y="3498834"/>
            <a:ext cx="2539689" cy="50623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</a:t>
            </a:r>
            <a:r>
              <a:rPr lang="el-GR" sz="3300" b="1" dirty="0" smtClean="0">
                <a:effectLst/>
                <a:latin typeface="Times New Roman"/>
                <a:ea typeface="Times New Roman"/>
                <a:cs typeface="Times New Roman"/>
              </a:rPr>
              <a:t>ο μήλο</a:t>
            </a:r>
            <a:endParaRPr lang="en-GB" sz="3300" b="1" dirty="0">
              <a:effectLst/>
              <a:ea typeface="Times New Roman"/>
              <a:cs typeface="Times New Roman"/>
            </a:endParaRPr>
          </a:p>
        </p:txBody>
      </p:sp>
      <p:sp>
        <p:nvSpPr>
          <p:cNvPr id="18" name="Text Box 5"/>
          <p:cNvSpPr txBox="1"/>
          <p:nvPr/>
        </p:nvSpPr>
        <p:spPr>
          <a:xfrm>
            <a:off x="2893311" y="3501008"/>
            <a:ext cx="3122392" cy="63026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</a:t>
            </a:r>
            <a:r>
              <a:rPr lang="el-GR" sz="3300" b="1" dirty="0" smtClean="0">
                <a:latin typeface="Times New Roman"/>
                <a:ea typeface="Times New Roman"/>
                <a:cs typeface="Times New Roman"/>
              </a:rPr>
              <a:t>ο καρπούζι</a:t>
            </a:r>
            <a:endParaRPr lang="en-GB" sz="3300" b="1" dirty="0">
              <a:effectLst/>
              <a:ea typeface="Times New Roman"/>
              <a:cs typeface="Times New Roman"/>
            </a:endParaRPr>
          </a:p>
        </p:txBody>
      </p:sp>
      <p:sp>
        <p:nvSpPr>
          <p:cNvPr id="19" name="Text Box 8"/>
          <p:cNvSpPr txBox="1"/>
          <p:nvPr/>
        </p:nvSpPr>
        <p:spPr>
          <a:xfrm>
            <a:off x="9767614" y="3530625"/>
            <a:ext cx="2143125" cy="6184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το αχλάδι</a:t>
            </a:r>
            <a:endParaRPr lang="en-GB" sz="33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0" name="Text Box 16"/>
          <p:cNvSpPr txBox="1"/>
          <p:nvPr/>
        </p:nvSpPr>
        <p:spPr>
          <a:xfrm>
            <a:off x="8399462" y="5877272"/>
            <a:ext cx="2316480" cy="432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το κεράσι</a:t>
            </a:r>
            <a:endParaRPr lang="en-GB" sz="33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36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Times New Roman"/>
              <a:cs typeface="Times New Roman"/>
            </a:endParaRPr>
          </a:p>
        </p:txBody>
      </p:sp>
      <p:sp>
        <p:nvSpPr>
          <p:cNvPr id="21" name="Text Box 25"/>
          <p:cNvSpPr txBox="1"/>
          <p:nvPr/>
        </p:nvSpPr>
        <p:spPr>
          <a:xfrm>
            <a:off x="4778405" y="5877272"/>
            <a:ext cx="2474595" cy="64807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η φράουλα</a:t>
            </a:r>
            <a:endParaRPr lang="en-GB" sz="3300" b="1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22" name="Picture 21" descr="Φράουλα - http://frueat.gr"/>
          <p:cNvPicPr/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67" b="94333" l="1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5"/>
          <a:stretch/>
        </p:blipFill>
        <p:spPr bwMode="auto">
          <a:xfrm>
            <a:off x="5242373" y="4012747"/>
            <a:ext cx="1828800" cy="2127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 Box 18"/>
          <p:cNvSpPr txBox="1"/>
          <p:nvPr/>
        </p:nvSpPr>
        <p:spPr>
          <a:xfrm>
            <a:off x="898406" y="5877272"/>
            <a:ext cx="2316480" cy="57046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το σταφύλι</a:t>
            </a:r>
            <a:endParaRPr lang="en-GB" sz="33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effectLst/>
              <a:ea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6810" y="347172"/>
            <a:ext cx="5543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9600" b="1" dirty="0" smtClean="0">
                <a:solidFill>
                  <a:srgbClr val="0070C0"/>
                </a:solidFill>
                <a:latin typeface="MariaAvraam" pitchFamily="2" charset="0"/>
              </a:rPr>
              <a:t>Φρούτα</a:t>
            </a:r>
            <a:endParaRPr lang="en-GB" sz="9600" b="1" dirty="0">
              <a:solidFill>
                <a:srgbClr val="0070C0"/>
              </a:solidFill>
              <a:latin typeface="MariaAvra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63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 result for apple clip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0" y="1844824"/>
            <a:ext cx="2028787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μπανάνα clipart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42" b="94785" l="3374" r="92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1" t="7614" r="6599" b="5583"/>
          <a:stretch/>
        </p:blipFill>
        <p:spPr bwMode="auto">
          <a:xfrm>
            <a:off x="6731453" y="1772816"/>
            <a:ext cx="2096356" cy="18417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Image result for αχλάδιι clipar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329" y="1772816"/>
            <a:ext cx="1569485" cy="199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 result for καρπούζι clipart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887" b="83505" l="0" r="94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69" b="19654"/>
          <a:stretch/>
        </p:blipFill>
        <p:spPr bwMode="auto">
          <a:xfrm>
            <a:off x="3061458" y="2420889"/>
            <a:ext cx="3008084" cy="12341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Image result for κεράσι clipart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99" b="79839" l="45462" r="9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61" t="9584" r="9077" b="19489"/>
          <a:stretch/>
        </p:blipFill>
        <p:spPr bwMode="auto">
          <a:xfrm>
            <a:off x="8640903" y="4241191"/>
            <a:ext cx="1630767" cy="18766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Image result for σταφύλι clipart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95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47" r="10902"/>
          <a:stretch/>
        </p:blipFill>
        <p:spPr bwMode="auto">
          <a:xfrm>
            <a:off x="1065365" y="4293096"/>
            <a:ext cx="2540781" cy="1800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 Box 5"/>
          <p:cNvSpPr txBox="1"/>
          <p:nvPr/>
        </p:nvSpPr>
        <p:spPr>
          <a:xfrm>
            <a:off x="6082729" y="3507884"/>
            <a:ext cx="2763946" cy="63026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effectLst/>
                <a:latin typeface="Times New Roman"/>
                <a:ea typeface="Times New Roman"/>
                <a:cs typeface="Times New Roman"/>
              </a:rPr>
              <a:t>η </a:t>
            </a:r>
            <a:r>
              <a:rPr lang="el-GR" sz="3300" b="1" dirty="0" smtClean="0">
                <a:effectLst/>
                <a:latin typeface="Times New Roman"/>
                <a:ea typeface="Times New Roman"/>
                <a:cs typeface="Times New Roman"/>
              </a:rPr>
              <a:t>μπανάνα</a:t>
            </a:r>
            <a:endParaRPr lang="en-GB" sz="3300" b="1" dirty="0">
              <a:effectLst/>
              <a:ea typeface="Times New Roman"/>
              <a:cs typeface="Times New Roman"/>
            </a:endParaRPr>
          </a:p>
        </p:txBody>
      </p:sp>
      <p:sp>
        <p:nvSpPr>
          <p:cNvPr id="17" name="Text Box 5"/>
          <p:cNvSpPr txBox="1"/>
          <p:nvPr/>
        </p:nvSpPr>
        <p:spPr>
          <a:xfrm>
            <a:off x="163322" y="3498834"/>
            <a:ext cx="2539689" cy="50623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</a:t>
            </a:r>
            <a:r>
              <a:rPr lang="el-GR" sz="3300" b="1" dirty="0" smtClean="0">
                <a:effectLst/>
                <a:latin typeface="Times New Roman"/>
                <a:ea typeface="Times New Roman"/>
                <a:cs typeface="Times New Roman"/>
              </a:rPr>
              <a:t>ο μήλο</a:t>
            </a:r>
            <a:endParaRPr lang="en-GB" sz="3300" b="1" dirty="0">
              <a:effectLst/>
              <a:ea typeface="Times New Roman"/>
              <a:cs typeface="Times New Roman"/>
            </a:endParaRPr>
          </a:p>
        </p:txBody>
      </p:sp>
      <p:sp>
        <p:nvSpPr>
          <p:cNvPr id="18" name="Text Box 5"/>
          <p:cNvSpPr txBox="1"/>
          <p:nvPr/>
        </p:nvSpPr>
        <p:spPr>
          <a:xfrm>
            <a:off x="2893311" y="3501008"/>
            <a:ext cx="3122392" cy="63026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</a:t>
            </a:r>
            <a:r>
              <a:rPr lang="el-GR" sz="3300" b="1" dirty="0" smtClean="0">
                <a:latin typeface="Times New Roman"/>
                <a:ea typeface="Times New Roman"/>
                <a:cs typeface="Times New Roman"/>
              </a:rPr>
              <a:t>ο καρπούζι</a:t>
            </a:r>
            <a:endParaRPr lang="en-GB" sz="3300" b="1" dirty="0">
              <a:effectLst/>
              <a:ea typeface="Times New Roman"/>
              <a:cs typeface="Times New Roman"/>
            </a:endParaRPr>
          </a:p>
        </p:txBody>
      </p:sp>
      <p:sp>
        <p:nvSpPr>
          <p:cNvPr id="19" name="Text Box 8"/>
          <p:cNvSpPr txBox="1"/>
          <p:nvPr/>
        </p:nvSpPr>
        <p:spPr>
          <a:xfrm>
            <a:off x="9767614" y="3530625"/>
            <a:ext cx="2143125" cy="6184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το αχλάδι</a:t>
            </a:r>
            <a:endParaRPr lang="en-GB" sz="33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0" name="Text Box 16"/>
          <p:cNvSpPr txBox="1"/>
          <p:nvPr/>
        </p:nvSpPr>
        <p:spPr>
          <a:xfrm>
            <a:off x="8399462" y="5877272"/>
            <a:ext cx="2316480" cy="432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το κεράσι</a:t>
            </a:r>
            <a:endParaRPr lang="en-GB" sz="33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36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Times New Roman"/>
              <a:cs typeface="Times New Roman"/>
            </a:endParaRPr>
          </a:p>
        </p:txBody>
      </p:sp>
      <p:sp>
        <p:nvSpPr>
          <p:cNvPr id="21" name="Text Box 25"/>
          <p:cNvSpPr txBox="1"/>
          <p:nvPr/>
        </p:nvSpPr>
        <p:spPr>
          <a:xfrm>
            <a:off x="4778405" y="5877272"/>
            <a:ext cx="2474595" cy="64807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η φράουλα</a:t>
            </a:r>
            <a:endParaRPr lang="en-GB" sz="3300" b="1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22" name="Picture 21" descr="Φράουλα - http://frueat.gr"/>
          <p:cNvPicPr/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67" b="94333" l="1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5"/>
          <a:stretch/>
        </p:blipFill>
        <p:spPr bwMode="auto">
          <a:xfrm>
            <a:off x="5242373" y="4012747"/>
            <a:ext cx="1828800" cy="2127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 Box 18"/>
          <p:cNvSpPr txBox="1"/>
          <p:nvPr/>
        </p:nvSpPr>
        <p:spPr>
          <a:xfrm>
            <a:off x="898406" y="5877272"/>
            <a:ext cx="2316480" cy="57046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το σταφύλι</a:t>
            </a:r>
            <a:endParaRPr lang="en-GB" sz="33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effectLst/>
              <a:ea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6810" y="347172"/>
            <a:ext cx="5543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9600" b="1" dirty="0" smtClean="0">
                <a:solidFill>
                  <a:srgbClr val="0070C0"/>
                </a:solidFill>
                <a:latin typeface="MariaAvraam" pitchFamily="2" charset="0"/>
              </a:rPr>
              <a:t>Φρούτα</a:t>
            </a:r>
            <a:endParaRPr lang="en-GB" sz="9600" b="1" dirty="0">
              <a:solidFill>
                <a:srgbClr val="0070C0"/>
              </a:solidFill>
              <a:latin typeface="MariaAvra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49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 result for apple clip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0" y="1844824"/>
            <a:ext cx="2028787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μπανάνα clipart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42" b="94785" l="3374" r="92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1" t="7614" r="6599" b="5583"/>
          <a:stretch/>
        </p:blipFill>
        <p:spPr bwMode="auto">
          <a:xfrm>
            <a:off x="6731453" y="1772816"/>
            <a:ext cx="2096356" cy="18417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Image result for αχλάδιι clipar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329" y="1772816"/>
            <a:ext cx="1569485" cy="199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 result for καρπούζι clipart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887" b="83505" l="0" r="94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69" b="19654"/>
          <a:stretch/>
        </p:blipFill>
        <p:spPr bwMode="auto">
          <a:xfrm>
            <a:off x="3061458" y="2420889"/>
            <a:ext cx="3008084" cy="12341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Image result for κεράσι clipart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99" b="79839" l="45462" r="9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61" t="9584" r="9077" b="19489"/>
          <a:stretch/>
        </p:blipFill>
        <p:spPr bwMode="auto">
          <a:xfrm>
            <a:off x="8640903" y="4241191"/>
            <a:ext cx="1630767" cy="18766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Image result for σταφύλι clipart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95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47" r="10902"/>
          <a:stretch/>
        </p:blipFill>
        <p:spPr bwMode="auto">
          <a:xfrm>
            <a:off x="1065365" y="4293096"/>
            <a:ext cx="2540781" cy="1800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 Box 5"/>
          <p:cNvSpPr txBox="1"/>
          <p:nvPr/>
        </p:nvSpPr>
        <p:spPr>
          <a:xfrm>
            <a:off x="6082729" y="3507884"/>
            <a:ext cx="2763946" cy="63026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effectLst/>
                <a:latin typeface="Times New Roman"/>
                <a:ea typeface="Times New Roman"/>
                <a:cs typeface="Times New Roman"/>
              </a:rPr>
              <a:t>η </a:t>
            </a:r>
            <a:r>
              <a:rPr lang="el-GR" sz="3300" b="1" dirty="0" smtClean="0">
                <a:effectLst/>
                <a:latin typeface="Times New Roman"/>
                <a:ea typeface="Times New Roman"/>
                <a:cs typeface="Times New Roman"/>
              </a:rPr>
              <a:t>μπανάνα</a:t>
            </a:r>
            <a:endParaRPr lang="en-GB" sz="3300" b="1" dirty="0">
              <a:effectLst/>
              <a:ea typeface="Times New Roman"/>
              <a:cs typeface="Times New Roman"/>
            </a:endParaRPr>
          </a:p>
        </p:txBody>
      </p:sp>
      <p:sp>
        <p:nvSpPr>
          <p:cNvPr id="17" name="Text Box 5"/>
          <p:cNvSpPr txBox="1"/>
          <p:nvPr/>
        </p:nvSpPr>
        <p:spPr>
          <a:xfrm>
            <a:off x="163322" y="3498834"/>
            <a:ext cx="2539689" cy="50623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</a:t>
            </a:r>
            <a:r>
              <a:rPr lang="el-GR" sz="3300" b="1" dirty="0" smtClean="0">
                <a:effectLst/>
                <a:latin typeface="Times New Roman"/>
                <a:ea typeface="Times New Roman"/>
                <a:cs typeface="Times New Roman"/>
              </a:rPr>
              <a:t>ο μήλο</a:t>
            </a:r>
            <a:endParaRPr lang="en-GB" sz="3300" b="1" dirty="0">
              <a:effectLst/>
              <a:ea typeface="Times New Roman"/>
              <a:cs typeface="Times New Roman"/>
            </a:endParaRPr>
          </a:p>
        </p:txBody>
      </p:sp>
      <p:sp>
        <p:nvSpPr>
          <p:cNvPr id="18" name="Text Box 5"/>
          <p:cNvSpPr txBox="1"/>
          <p:nvPr/>
        </p:nvSpPr>
        <p:spPr>
          <a:xfrm>
            <a:off x="2893311" y="3501008"/>
            <a:ext cx="3122392" cy="63026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</a:t>
            </a:r>
            <a:r>
              <a:rPr lang="el-GR" sz="3300" b="1" dirty="0" smtClean="0">
                <a:latin typeface="Times New Roman"/>
                <a:ea typeface="Times New Roman"/>
                <a:cs typeface="Times New Roman"/>
              </a:rPr>
              <a:t>ο καρπούζι</a:t>
            </a:r>
            <a:endParaRPr lang="en-GB" sz="3300" b="1" dirty="0">
              <a:effectLst/>
              <a:ea typeface="Times New Roman"/>
              <a:cs typeface="Times New Roman"/>
            </a:endParaRPr>
          </a:p>
        </p:txBody>
      </p:sp>
      <p:sp>
        <p:nvSpPr>
          <p:cNvPr id="19" name="Text Box 8"/>
          <p:cNvSpPr txBox="1"/>
          <p:nvPr/>
        </p:nvSpPr>
        <p:spPr>
          <a:xfrm>
            <a:off x="9767614" y="3530625"/>
            <a:ext cx="2143125" cy="6184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το αχλάδι</a:t>
            </a:r>
            <a:endParaRPr lang="en-GB" sz="33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0" name="Text Box 16"/>
          <p:cNvSpPr txBox="1"/>
          <p:nvPr/>
        </p:nvSpPr>
        <p:spPr>
          <a:xfrm>
            <a:off x="8399462" y="5877272"/>
            <a:ext cx="2316480" cy="432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το κεράσι</a:t>
            </a:r>
            <a:endParaRPr lang="en-GB" sz="33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36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Times New Roman"/>
              <a:cs typeface="Times New Roman"/>
            </a:endParaRPr>
          </a:p>
        </p:txBody>
      </p:sp>
      <p:sp>
        <p:nvSpPr>
          <p:cNvPr id="21" name="Text Box 25"/>
          <p:cNvSpPr txBox="1"/>
          <p:nvPr/>
        </p:nvSpPr>
        <p:spPr>
          <a:xfrm>
            <a:off x="4778405" y="5877272"/>
            <a:ext cx="2474595" cy="64807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η φράουλα</a:t>
            </a:r>
            <a:endParaRPr lang="en-GB" sz="3300" b="1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22" name="Picture 21" descr="Φράουλα - http://frueat.gr"/>
          <p:cNvPicPr/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67" b="94333" l="1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5"/>
          <a:stretch/>
        </p:blipFill>
        <p:spPr bwMode="auto">
          <a:xfrm>
            <a:off x="5242373" y="4012747"/>
            <a:ext cx="1828800" cy="2127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 Box 18"/>
          <p:cNvSpPr txBox="1"/>
          <p:nvPr/>
        </p:nvSpPr>
        <p:spPr>
          <a:xfrm>
            <a:off x="898406" y="5877272"/>
            <a:ext cx="2316480" cy="57046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το σταφύλι</a:t>
            </a:r>
            <a:endParaRPr lang="en-GB" sz="33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effectLst/>
              <a:ea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6810" y="347172"/>
            <a:ext cx="5543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9600" b="1" dirty="0" smtClean="0">
                <a:solidFill>
                  <a:srgbClr val="0070C0"/>
                </a:solidFill>
                <a:latin typeface="MariaAvraam" pitchFamily="2" charset="0"/>
              </a:rPr>
              <a:t>Φρούτα</a:t>
            </a:r>
            <a:endParaRPr lang="en-GB" sz="9600" b="1" dirty="0">
              <a:solidFill>
                <a:srgbClr val="0070C0"/>
              </a:solidFill>
              <a:latin typeface="MariaAvra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11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 result for apple clip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0" y="1844824"/>
            <a:ext cx="2028787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μπανάνα clipart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42" b="94785" l="3374" r="92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1" t="7614" r="6599" b="5583"/>
          <a:stretch/>
        </p:blipFill>
        <p:spPr bwMode="auto">
          <a:xfrm>
            <a:off x="6731453" y="1772816"/>
            <a:ext cx="2096356" cy="18417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Image result for αχλάδιι clipar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329" y="1772816"/>
            <a:ext cx="1569485" cy="199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 result for καρπούζι clipart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887" b="83505" l="0" r="94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69" b="19654"/>
          <a:stretch/>
        </p:blipFill>
        <p:spPr bwMode="auto">
          <a:xfrm>
            <a:off x="3061458" y="2420889"/>
            <a:ext cx="3008084" cy="12341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Image result for κεράσι clipart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99" b="79839" l="45462" r="9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61" t="9584" r="9077" b="19489"/>
          <a:stretch/>
        </p:blipFill>
        <p:spPr bwMode="auto">
          <a:xfrm>
            <a:off x="8640903" y="4241191"/>
            <a:ext cx="1630767" cy="18766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Image result for σταφύλι clipart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95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47" r="10902"/>
          <a:stretch/>
        </p:blipFill>
        <p:spPr bwMode="auto">
          <a:xfrm>
            <a:off x="1065365" y="4293096"/>
            <a:ext cx="2540781" cy="1800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 Box 5"/>
          <p:cNvSpPr txBox="1"/>
          <p:nvPr/>
        </p:nvSpPr>
        <p:spPr>
          <a:xfrm>
            <a:off x="6082729" y="3507884"/>
            <a:ext cx="2763946" cy="63026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effectLst/>
                <a:latin typeface="Times New Roman"/>
                <a:ea typeface="Times New Roman"/>
                <a:cs typeface="Times New Roman"/>
              </a:rPr>
              <a:t>η </a:t>
            </a:r>
            <a:r>
              <a:rPr lang="el-GR" sz="3300" b="1" dirty="0" smtClean="0">
                <a:effectLst/>
                <a:latin typeface="Times New Roman"/>
                <a:ea typeface="Times New Roman"/>
                <a:cs typeface="Times New Roman"/>
              </a:rPr>
              <a:t>μπανάνα</a:t>
            </a:r>
            <a:endParaRPr lang="en-GB" sz="3300" b="1" dirty="0">
              <a:effectLst/>
              <a:ea typeface="Times New Roman"/>
              <a:cs typeface="Times New Roman"/>
            </a:endParaRPr>
          </a:p>
        </p:txBody>
      </p:sp>
      <p:sp>
        <p:nvSpPr>
          <p:cNvPr id="17" name="Text Box 5"/>
          <p:cNvSpPr txBox="1"/>
          <p:nvPr/>
        </p:nvSpPr>
        <p:spPr>
          <a:xfrm>
            <a:off x="163322" y="3498834"/>
            <a:ext cx="2539689" cy="50623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</a:t>
            </a:r>
            <a:r>
              <a:rPr lang="el-GR" sz="3300" b="1" dirty="0" smtClean="0">
                <a:effectLst/>
                <a:latin typeface="Times New Roman"/>
                <a:ea typeface="Times New Roman"/>
                <a:cs typeface="Times New Roman"/>
              </a:rPr>
              <a:t>ο μήλο</a:t>
            </a:r>
            <a:endParaRPr lang="en-GB" sz="3300" b="1" dirty="0">
              <a:effectLst/>
              <a:ea typeface="Times New Roman"/>
              <a:cs typeface="Times New Roman"/>
            </a:endParaRPr>
          </a:p>
        </p:txBody>
      </p:sp>
      <p:sp>
        <p:nvSpPr>
          <p:cNvPr id="18" name="Text Box 5"/>
          <p:cNvSpPr txBox="1"/>
          <p:nvPr/>
        </p:nvSpPr>
        <p:spPr>
          <a:xfrm>
            <a:off x="2893311" y="3501008"/>
            <a:ext cx="3122392" cy="63026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</a:t>
            </a:r>
            <a:r>
              <a:rPr lang="el-GR" sz="3300" b="1" dirty="0" smtClean="0">
                <a:latin typeface="Times New Roman"/>
                <a:ea typeface="Times New Roman"/>
                <a:cs typeface="Times New Roman"/>
              </a:rPr>
              <a:t>ο καρπούζι</a:t>
            </a:r>
            <a:endParaRPr lang="en-GB" sz="3300" b="1" dirty="0">
              <a:effectLst/>
              <a:ea typeface="Times New Roman"/>
              <a:cs typeface="Times New Roman"/>
            </a:endParaRPr>
          </a:p>
        </p:txBody>
      </p:sp>
      <p:sp>
        <p:nvSpPr>
          <p:cNvPr id="19" name="Text Box 8"/>
          <p:cNvSpPr txBox="1"/>
          <p:nvPr/>
        </p:nvSpPr>
        <p:spPr>
          <a:xfrm>
            <a:off x="9767614" y="3530625"/>
            <a:ext cx="2143125" cy="6184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το αχλάδι</a:t>
            </a:r>
            <a:endParaRPr lang="en-GB" sz="33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0" name="Text Box 16"/>
          <p:cNvSpPr txBox="1"/>
          <p:nvPr/>
        </p:nvSpPr>
        <p:spPr>
          <a:xfrm>
            <a:off x="8399462" y="5877272"/>
            <a:ext cx="2316480" cy="432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το κεράσι</a:t>
            </a:r>
            <a:endParaRPr lang="en-GB" sz="33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36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Times New Roman"/>
              <a:cs typeface="Times New Roman"/>
            </a:endParaRPr>
          </a:p>
        </p:txBody>
      </p:sp>
      <p:sp>
        <p:nvSpPr>
          <p:cNvPr id="21" name="Text Box 25"/>
          <p:cNvSpPr txBox="1"/>
          <p:nvPr/>
        </p:nvSpPr>
        <p:spPr>
          <a:xfrm>
            <a:off x="4778405" y="5877272"/>
            <a:ext cx="2474595" cy="64807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η φράουλα</a:t>
            </a:r>
            <a:endParaRPr lang="en-GB" sz="3300" b="1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22" name="Picture 21" descr="Φράουλα - http://frueat.gr"/>
          <p:cNvPicPr/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67" b="94333" l="1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5"/>
          <a:stretch/>
        </p:blipFill>
        <p:spPr bwMode="auto">
          <a:xfrm>
            <a:off x="5242373" y="4012747"/>
            <a:ext cx="1828800" cy="2127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 Box 18"/>
          <p:cNvSpPr txBox="1"/>
          <p:nvPr/>
        </p:nvSpPr>
        <p:spPr>
          <a:xfrm>
            <a:off x="898406" y="5877272"/>
            <a:ext cx="2316480" cy="57046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το σταφύλι</a:t>
            </a:r>
            <a:endParaRPr lang="en-GB" sz="33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effectLst/>
              <a:ea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6810" y="347172"/>
            <a:ext cx="5543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9600" b="1" dirty="0" smtClean="0">
                <a:solidFill>
                  <a:srgbClr val="0070C0"/>
                </a:solidFill>
                <a:latin typeface="MariaAvraam" pitchFamily="2" charset="0"/>
              </a:rPr>
              <a:t>Φρούτα</a:t>
            </a:r>
            <a:endParaRPr lang="en-GB" sz="9600" b="1" dirty="0">
              <a:solidFill>
                <a:srgbClr val="0070C0"/>
              </a:solidFill>
              <a:latin typeface="MariaAvra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11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 result for apple clip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0" y="1844824"/>
            <a:ext cx="2028787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μπανάνα clipart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42" b="94785" l="3374" r="92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1" t="7614" r="6599" b="5583"/>
          <a:stretch/>
        </p:blipFill>
        <p:spPr bwMode="auto">
          <a:xfrm>
            <a:off x="6731453" y="1772816"/>
            <a:ext cx="2096356" cy="18417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Image result for αχλάδιι clipar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329" y="1772816"/>
            <a:ext cx="1569485" cy="199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 result for καρπούζι clipart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887" b="83505" l="0" r="94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69" b="19654"/>
          <a:stretch/>
        </p:blipFill>
        <p:spPr bwMode="auto">
          <a:xfrm>
            <a:off x="3061458" y="2420889"/>
            <a:ext cx="3008084" cy="12341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Image result for κεράσι clipart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99" b="79839" l="45462" r="9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61" t="9584" r="9077" b="19489"/>
          <a:stretch/>
        </p:blipFill>
        <p:spPr bwMode="auto">
          <a:xfrm>
            <a:off x="8640903" y="4241191"/>
            <a:ext cx="1630767" cy="18766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Image result for σταφύλι clipart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95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47" r="10902"/>
          <a:stretch/>
        </p:blipFill>
        <p:spPr bwMode="auto">
          <a:xfrm>
            <a:off x="1065365" y="4293096"/>
            <a:ext cx="2540781" cy="1800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 Box 5"/>
          <p:cNvSpPr txBox="1"/>
          <p:nvPr/>
        </p:nvSpPr>
        <p:spPr>
          <a:xfrm>
            <a:off x="6082729" y="3507884"/>
            <a:ext cx="2763946" cy="63026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effectLst/>
                <a:latin typeface="Times New Roman"/>
                <a:ea typeface="Times New Roman"/>
                <a:cs typeface="Times New Roman"/>
              </a:rPr>
              <a:t>η </a:t>
            </a:r>
            <a:r>
              <a:rPr lang="el-GR" sz="3300" b="1" dirty="0" smtClean="0">
                <a:effectLst/>
                <a:latin typeface="Times New Roman"/>
                <a:ea typeface="Times New Roman"/>
                <a:cs typeface="Times New Roman"/>
              </a:rPr>
              <a:t>μπανάνα</a:t>
            </a:r>
            <a:endParaRPr lang="en-GB" sz="3300" b="1" dirty="0">
              <a:effectLst/>
              <a:ea typeface="Times New Roman"/>
              <a:cs typeface="Times New Roman"/>
            </a:endParaRPr>
          </a:p>
        </p:txBody>
      </p:sp>
      <p:sp>
        <p:nvSpPr>
          <p:cNvPr id="17" name="Text Box 5"/>
          <p:cNvSpPr txBox="1"/>
          <p:nvPr/>
        </p:nvSpPr>
        <p:spPr>
          <a:xfrm>
            <a:off x="163322" y="3498834"/>
            <a:ext cx="2539689" cy="50623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</a:t>
            </a:r>
            <a:r>
              <a:rPr lang="el-GR" sz="3300" b="1" dirty="0" smtClean="0">
                <a:effectLst/>
                <a:latin typeface="Times New Roman"/>
                <a:ea typeface="Times New Roman"/>
                <a:cs typeface="Times New Roman"/>
              </a:rPr>
              <a:t>ο μήλο</a:t>
            </a:r>
            <a:endParaRPr lang="en-GB" sz="3300" b="1" dirty="0">
              <a:effectLst/>
              <a:ea typeface="Times New Roman"/>
              <a:cs typeface="Times New Roman"/>
            </a:endParaRPr>
          </a:p>
        </p:txBody>
      </p:sp>
      <p:sp>
        <p:nvSpPr>
          <p:cNvPr id="18" name="Text Box 5"/>
          <p:cNvSpPr txBox="1"/>
          <p:nvPr/>
        </p:nvSpPr>
        <p:spPr>
          <a:xfrm>
            <a:off x="2893311" y="3501008"/>
            <a:ext cx="3122392" cy="63026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</a:t>
            </a:r>
            <a:r>
              <a:rPr lang="el-GR" sz="3300" b="1" dirty="0" smtClean="0">
                <a:latin typeface="Times New Roman"/>
                <a:ea typeface="Times New Roman"/>
                <a:cs typeface="Times New Roman"/>
              </a:rPr>
              <a:t>ο καρπούζι</a:t>
            </a:r>
            <a:endParaRPr lang="en-GB" sz="3300" b="1" dirty="0">
              <a:effectLst/>
              <a:ea typeface="Times New Roman"/>
              <a:cs typeface="Times New Roman"/>
            </a:endParaRPr>
          </a:p>
        </p:txBody>
      </p:sp>
      <p:sp>
        <p:nvSpPr>
          <p:cNvPr id="19" name="Text Box 8"/>
          <p:cNvSpPr txBox="1"/>
          <p:nvPr/>
        </p:nvSpPr>
        <p:spPr>
          <a:xfrm>
            <a:off x="9767614" y="3530625"/>
            <a:ext cx="2143125" cy="6184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το αχλάδι</a:t>
            </a:r>
            <a:endParaRPr lang="en-GB" sz="33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0" name="Text Box 16"/>
          <p:cNvSpPr txBox="1"/>
          <p:nvPr/>
        </p:nvSpPr>
        <p:spPr>
          <a:xfrm>
            <a:off x="8399462" y="5877272"/>
            <a:ext cx="2316480" cy="432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το κεράσι</a:t>
            </a:r>
            <a:endParaRPr lang="en-GB" sz="33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36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Times New Roman"/>
              <a:cs typeface="Times New Roman"/>
            </a:endParaRPr>
          </a:p>
        </p:txBody>
      </p:sp>
      <p:sp>
        <p:nvSpPr>
          <p:cNvPr id="21" name="Text Box 25"/>
          <p:cNvSpPr txBox="1"/>
          <p:nvPr/>
        </p:nvSpPr>
        <p:spPr>
          <a:xfrm>
            <a:off x="4778405" y="5877272"/>
            <a:ext cx="2474595" cy="64807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η φράουλα</a:t>
            </a:r>
            <a:endParaRPr lang="en-GB" sz="3300" b="1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22" name="Picture 21" descr="Φράουλα - http://frueat.gr"/>
          <p:cNvPicPr/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67" b="94333" l="1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5"/>
          <a:stretch/>
        </p:blipFill>
        <p:spPr bwMode="auto">
          <a:xfrm>
            <a:off x="5242373" y="4012747"/>
            <a:ext cx="1828800" cy="2127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 Box 18"/>
          <p:cNvSpPr txBox="1"/>
          <p:nvPr/>
        </p:nvSpPr>
        <p:spPr>
          <a:xfrm>
            <a:off x="898406" y="5877272"/>
            <a:ext cx="2316480" cy="57046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το σταφύλι</a:t>
            </a:r>
            <a:endParaRPr lang="en-GB" sz="33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effectLst/>
              <a:ea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6810" y="347172"/>
            <a:ext cx="5543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9600" b="1" dirty="0" smtClean="0">
                <a:solidFill>
                  <a:srgbClr val="0070C0"/>
                </a:solidFill>
                <a:latin typeface="MariaAvraam" pitchFamily="2" charset="0"/>
              </a:rPr>
              <a:t>Φρούτα</a:t>
            </a:r>
            <a:endParaRPr lang="en-GB" sz="9600" b="1" dirty="0">
              <a:solidFill>
                <a:srgbClr val="0070C0"/>
              </a:solidFill>
              <a:latin typeface="MariaAvra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11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 result for apple clip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0" y="1844824"/>
            <a:ext cx="2028787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μπανάνα clipart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42" b="94785" l="3374" r="92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1" t="7614" r="6599" b="5583"/>
          <a:stretch/>
        </p:blipFill>
        <p:spPr bwMode="auto">
          <a:xfrm>
            <a:off x="6731453" y="1772816"/>
            <a:ext cx="2096356" cy="18417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Image result for αχλάδιι clipar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329" y="1772816"/>
            <a:ext cx="1569485" cy="199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 result for καρπούζι clipart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887" b="83505" l="0" r="94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69" b="19654"/>
          <a:stretch/>
        </p:blipFill>
        <p:spPr bwMode="auto">
          <a:xfrm>
            <a:off x="3061458" y="2420889"/>
            <a:ext cx="3008084" cy="12341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Image result for κεράσι clipart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99" b="79839" l="45462" r="9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61" t="9584" r="9077" b="19489"/>
          <a:stretch/>
        </p:blipFill>
        <p:spPr bwMode="auto">
          <a:xfrm>
            <a:off x="8640903" y="4241191"/>
            <a:ext cx="1630767" cy="18766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Image result for σταφύλι clipart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95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47" r="10902"/>
          <a:stretch/>
        </p:blipFill>
        <p:spPr bwMode="auto">
          <a:xfrm>
            <a:off x="1065365" y="4293096"/>
            <a:ext cx="2540781" cy="1800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 Box 5"/>
          <p:cNvSpPr txBox="1"/>
          <p:nvPr/>
        </p:nvSpPr>
        <p:spPr>
          <a:xfrm>
            <a:off x="6082729" y="3507884"/>
            <a:ext cx="2763946" cy="63026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effectLst/>
                <a:latin typeface="Times New Roman"/>
                <a:ea typeface="Times New Roman"/>
                <a:cs typeface="Times New Roman"/>
              </a:rPr>
              <a:t>η </a:t>
            </a:r>
            <a:r>
              <a:rPr lang="el-GR" sz="3300" b="1" dirty="0" smtClean="0">
                <a:effectLst/>
                <a:latin typeface="Times New Roman"/>
                <a:ea typeface="Times New Roman"/>
                <a:cs typeface="Times New Roman"/>
              </a:rPr>
              <a:t>μπανάνα</a:t>
            </a:r>
            <a:endParaRPr lang="en-GB" sz="3300" b="1" dirty="0">
              <a:effectLst/>
              <a:ea typeface="Times New Roman"/>
              <a:cs typeface="Times New Roman"/>
            </a:endParaRPr>
          </a:p>
        </p:txBody>
      </p:sp>
      <p:sp>
        <p:nvSpPr>
          <p:cNvPr id="17" name="Text Box 5"/>
          <p:cNvSpPr txBox="1"/>
          <p:nvPr/>
        </p:nvSpPr>
        <p:spPr>
          <a:xfrm>
            <a:off x="163322" y="3498834"/>
            <a:ext cx="2539689" cy="50623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</a:t>
            </a:r>
            <a:r>
              <a:rPr lang="el-GR" sz="3300" b="1" dirty="0" smtClean="0">
                <a:effectLst/>
                <a:latin typeface="Times New Roman"/>
                <a:ea typeface="Times New Roman"/>
                <a:cs typeface="Times New Roman"/>
              </a:rPr>
              <a:t>ο μήλο</a:t>
            </a:r>
            <a:endParaRPr lang="en-GB" sz="3300" b="1" dirty="0">
              <a:effectLst/>
              <a:ea typeface="Times New Roman"/>
              <a:cs typeface="Times New Roman"/>
            </a:endParaRPr>
          </a:p>
        </p:txBody>
      </p:sp>
      <p:sp>
        <p:nvSpPr>
          <p:cNvPr id="18" name="Text Box 5"/>
          <p:cNvSpPr txBox="1"/>
          <p:nvPr/>
        </p:nvSpPr>
        <p:spPr>
          <a:xfrm>
            <a:off x="2893311" y="3501008"/>
            <a:ext cx="3122392" cy="63026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</a:t>
            </a:r>
            <a:r>
              <a:rPr lang="el-GR" sz="3300" b="1" dirty="0" smtClean="0">
                <a:latin typeface="Times New Roman"/>
                <a:ea typeface="Times New Roman"/>
                <a:cs typeface="Times New Roman"/>
              </a:rPr>
              <a:t>ο καρπούζι</a:t>
            </a:r>
            <a:endParaRPr lang="en-GB" sz="3300" b="1" dirty="0">
              <a:effectLst/>
              <a:ea typeface="Times New Roman"/>
              <a:cs typeface="Times New Roman"/>
            </a:endParaRPr>
          </a:p>
        </p:txBody>
      </p:sp>
      <p:sp>
        <p:nvSpPr>
          <p:cNvPr id="19" name="Text Box 8"/>
          <p:cNvSpPr txBox="1"/>
          <p:nvPr/>
        </p:nvSpPr>
        <p:spPr>
          <a:xfrm>
            <a:off x="9767614" y="3530625"/>
            <a:ext cx="2143125" cy="6184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το αχλάδι</a:t>
            </a:r>
            <a:endParaRPr lang="en-GB" sz="33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0" name="Text Box 16"/>
          <p:cNvSpPr txBox="1"/>
          <p:nvPr/>
        </p:nvSpPr>
        <p:spPr>
          <a:xfrm>
            <a:off x="8399462" y="5877272"/>
            <a:ext cx="2316480" cy="432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το κεράσι</a:t>
            </a:r>
            <a:endParaRPr lang="en-GB" sz="33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36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Times New Roman"/>
              <a:cs typeface="Times New Roman"/>
            </a:endParaRPr>
          </a:p>
        </p:txBody>
      </p:sp>
      <p:sp>
        <p:nvSpPr>
          <p:cNvPr id="21" name="Text Box 25"/>
          <p:cNvSpPr txBox="1"/>
          <p:nvPr/>
        </p:nvSpPr>
        <p:spPr>
          <a:xfrm>
            <a:off x="4778405" y="5877272"/>
            <a:ext cx="2474595" cy="64807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η φράουλα</a:t>
            </a:r>
            <a:endParaRPr lang="en-GB" sz="3300" b="1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22" name="Picture 21" descr="Φράουλα - http://frueat.gr"/>
          <p:cNvPicPr/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67" b="94333" l="1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5"/>
          <a:stretch/>
        </p:blipFill>
        <p:spPr bwMode="auto">
          <a:xfrm>
            <a:off x="5242373" y="4012747"/>
            <a:ext cx="1828800" cy="2127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 Box 18"/>
          <p:cNvSpPr txBox="1"/>
          <p:nvPr/>
        </p:nvSpPr>
        <p:spPr>
          <a:xfrm>
            <a:off x="898406" y="5877272"/>
            <a:ext cx="2316480" cy="57046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το σταφύλι</a:t>
            </a:r>
            <a:endParaRPr lang="en-GB" sz="33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effectLst/>
              <a:ea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6810" y="347172"/>
            <a:ext cx="5543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9600" b="1" dirty="0" smtClean="0">
                <a:solidFill>
                  <a:srgbClr val="0070C0"/>
                </a:solidFill>
                <a:latin typeface="MariaAvraam" pitchFamily="2" charset="0"/>
              </a:rPr>
              <a:t>Φρούτα</a:t>
            </a:r>
            <a:endParaRPr lang="en-GB" sz="9600" b="1" dirty="0">
              <a:solidFill>
                <a:srgbClr val="0070C0"/>
              </a:solidFill>
              <a:latin typeface="MariaAvra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11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 result for apple clip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0" y="1844824"/>
            <a:ext cx="2028787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μπανάνα clipart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42" b="94785" l="3374" r="92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1" t="7614" r="6599" b="5583"/>
          <a:stretch/>
        </p:blipFill>
        <p:spPr bwMode="auto">
          <a:xfrm>
            <a:off x="6731453" y="1772816"/>
            <a:ext cx="2096356" cy="18417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Image result for αχλάδιι clipar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329" y="1772816"/>
            <a:ext cx="1569485" cy="199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 result for καρπούζι clipart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887" b="83505" l="0" r="94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69" b="19654"/>
          <a:stretch/>
        </p:blipFill>
        <p:spPr bwMode="auto">
          <a:xfrm>
            <a:off x="3061458" y="2420889"/>
            <a:ext cx="3008084" cy="12341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Image result for κεράσι clipart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99" b="79839" l="45462" r="9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61" t="9584" r="9077" b="19489"/>
          <a:stretch/>
        </p:blipFill>
        <p:spPr bwMode="auto">
          <a:xfrm>
            <a:off x="8640903" y="4241191"/>
            <a:ext cx="1630767" cy="18766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Image result for σταφύλι clipart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95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47" r="10902"/>
          <a:stretch/>
        </p:blipFill>
        <p:spPr bwMode="auto">
          <a:xfrm>
            <a:off x="1065365" y="4293096"/>
            <a:ext cx="2540781" cy="1800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 Box 5"/>
          <p:cNvSpPr txBox="1"/>
          <p:nvPr/>
        </p:nvSpPr>
        <p:spPr>
          <a:xfrm>
            <a:off x="6082729" y="3507884"/>
            <a:ext cx="2763946" cy="63026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effectLst/>
                <a:latin typeface="Times New Roman"/>
                <a:ea typeface="Times New Roman"/>
                <a:cs typeface="Times New Roman"/>
              </a:rPr>
              <a:t>η </a:t>
            </a:r>
            <a:r>
              <a:rPr lang="el-GR" sz="3300" b="1" dirty="0" smtClean="0">
                <a:effectLst/>
                <a:latin typeface="Times New Roman"/>
                <a:ea typeface="Times New Roman"/>
                <a:cs typeface="Times New Roman"/>
              </a:rPr>
              <a:t>μπανάνα</a:t>
            </a:r>
            <a:endParaRPr lang="en-GB" sz="3300" b="1" dirty="0">
              <a:effectLst/>
              <a:ea typeface="Times New Roman"/>
              <a:cs typeface="Times New Roman"/>
            </a:endParaRPr>
          </a:p>
        </p:txBody>
      </p:sp>
      <p:sp>
        <p:nvSpPr>
          <p:cNvPr id="17" name="Text Box 5"/>
          <p:cNvSpPr txBox="1"/>
          <p:nvPr/>
        </p:nvSpPr>
        <p:spPr>
          <a:xfrm>
            <a:off x="163322" y="3498834"/>
            <a:ext cx="2539689" cy="50623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</a:t>
            </a:r>
            <a:r>
              <a:rPr lang="el-GR" sz="3300" b="1" dirty="0" smtClean="0">
                <a:effectLst/>
                <a:latin typeface="Times New Roman"/>
                <a:ea typeface="Times New Roman"/>
                <a:cs typeface="Times New Roman"/>
              </a:rPr>
              <a:t>ο μήλο</a:t>
            </a:r>
            <a:endParaRPr lang="en-GB" sz="3300" b="1" dirty="0">
              <a:effectLst/>
              <a:ea typeface="Times New Roman"/>
              <a:cs typeface="Times New Roman"/>
            </a:endParaRPr>
          </a:p>
        </p:txBody>
      </p:sp>
      <p:sp>
        <p:nvSpPr>
          <p:cNvPr id="18" name="Text Box 5"/>
          <p:cNvSpPr txBox="1"/>
          <p:nvPr/>
        </p:nvSpPr>
        <p:spPr>
          <a:xfrm>
            <a:off x="2893311" y="3501008"/>
            <a:ext cx="3122392" cy="63026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</a:t>
            </a:r>
            <a:r>
              <a:rPr lang="el-GR" sz="3300" b="1" dirty="0" smtClean="0">
                <a:latin typeface="Times New Roman"/>
                <a:ea typeface="Times New Roman"/>
                <a:cs typeface="Times New Roman"/>
              </a:rPr>
              <a:t>ο καρπούζι</a:t>
            </a:r>
            <a:endParaRPr lang="en-GB" sz="3300" b="1" dirty="0">
              <a:effectLst/>
              <a:ea typeface="Times New Roman"/>
              <a:cs typeface="Times New Roman"/>
            </a:endParaRPr>
          </a:p>
        </p:txBody>
      </p:sp>
      <p:sp>
        <p:nvSpPr>
          <p:cNvPr id="19" name="Text Box 8"/>
          <p:cNvSpPr txBox="1"/>
          <p:nvPr/>
        </p:nvSpPr>
        <p:spPr>
          <a:xfrm>
            <a:off x="9767614" y="3530625"/>
            <a:ext cx="2143125" cy="6184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το αχλάδι</a:t>
            </a:r>
            <a:endParaRPr lang="en-GB" sz="33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0" name="Text Box 16"/>
          <p:cNvSpPr txBox="1"/>
          <p:nvPr/>
        </p:nvSpPr>
        <p:spPr>
          <a:xfrm>
            <a:off x="8399462" y="5877272"/>
            <a:ext cx="2316480" cy="432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το κεράσι</a:t>
            </a:r>
            <a:endParaRPr lang="en-GB" sz="33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36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Times New Roman"/>
              <a:cs typeface="Times New Roman"/>
            </a:endParaRPr>
          </a:p>
        </p:txBody>
      </p:sp>
      <p:sp>
        <p:nvSpPr>
          <p:cNvPr id="21" name="Text Box 25"/>
          <p:cNvSpPr txBox="1"/>
          <p:nvPr/>
        </p:nvSpPr>
        <p:spPr>
          <a:xfrm>
            <a:off x="4778405" y="5877272"/>
            <a:ext cx="2474595" cy="64807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η φράουλα</a:t>
            </a:r>
            <a:endParaRPr lang="en-GB" sz="3300" b="1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22" name="Picture 21" descr="Φράουλα - http://frueat.gr"/>
          <p:cNvPicPr/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67" b="94333" l="1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5"/>
          <a:stretch/>
        </p:blipFill>
        <p:spPr bwMode="auto">
          <a:xfrm>
            <a:off x="5242373" y="4012747"/>
            <a:ext cx="1828800" cy="2127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 Box 18"/>
          <p:cNvSpPr txBox="1"/>
          <p:nvPr/>
        </p:nvSpPr>
        <p:spPr>
          <a:xfrm>
            <a:off x="898406" y="5877272"/>
            <a:ext cx="2316480" cy="57046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300" b="1" dirty="0">
                <a:latin typeface="Times New Roman"/>
                <a:ea typeface="Times New Roman"/>
                <a:cs typeface="Times New Roman"/>
              </a:rPr>
              <a:t>το σταφύλι</a:t>
            </a:r>
            <a:endParaRPr lang="en-GB" sz="33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effectLst/>
              <a:ea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6810" y="347172"/>
            <a:ext cx="5543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9600" b="1" dirty="0" smtClean="0">
                <a:solidFill>
                  <a:srgbClr val="0070C0"/>
                </a:solidFill>
                <a:latin typeface="MariaAvraam" pitchFamily="2" charset="0"/>
              </a:rPr>
              <a:t>Φρούτα</a:t>
            </a:r>
            <a:endParaRPr lang="en-GB" sz="9600" b="1" dirty="0">
              <a:solidFill>
                <a:srgbClr val="0070C0"/>
              </a:solidFill>
              <a:latin typeface="MariaAvra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11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353</TotalTime>
  <Words>144</Words>
  <Application>Microsoft Office PowerPoint</Application>
  <PresentationFormat>Custom</PresentationFormat>
  <Paragraphs>78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Φρούτα</vt:lpstr>
      <vt:lpstr>Ώρα για παιχνίδι… - Ποιο φρούτο λείπει;  (What’s missing?) </vt:lpstr>
      <vt:lpstr>Ώρα για παιχνίδι… - Ποιο φρούτο λείπει;  (What’s missing?)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Ας δημιουργήσουμε…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Φρούτα</dc:title>
  <dc:creator>MYPC</dc:creator>
  <cp:lastModifiedBy>MYPC</cp:lastModifiedBy>
  <cp:revision>21</cp:revision>
  <dcterms:created xsi:type="dcterms:W3CDTF">2020-04-23T11:57:42Z</dcterms:created>
  <dcterms:modified xsi:type="dcterms:W3CDTF">2020-06-04T12:13:27Z</dcterms:modified>
</cp:coreProperties>
</file>