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64" r:id="rId3"/>
    <p:sldId id="319" r:id="rId4"/>
    <p:sldId id="268" r:id="rId5"/>
    <p:sldId id="321" r:id="rId6"/>
    <p:sldId id="278" r:id="rId7"/>
    <p:sldId id="323" r:id="rId8"/>
    <p:sldId id="279" r:id="rId9"/>
    <p:sldId id="325" r:id="rId10"/>
    <p:sldId id="280" r:id="rId11"/>
    <p:sldId id="327" r:id="rId12"/>
    <p:sldId id="282" r:id="rId13"/>
    <p:sldId id="329" r:id="rId14"/>
    <p:sldId id="285" r:id="rId15"/>
    <p:sldId id="331" r:id="rId16"/>
    <p:sldId id="310" r:id="rId17"/>
    <p:sldId id="333" r:id="rId18"/>
    <p:sldId id="286" r:id="rId19"/>
    <p:sldId id="335" r:id="rId20"/>
    <p:sldId id="311" r:id="rId21"/>
    <p:sldId id="337" r:id="rId22"/>
    <p:sldId id="312" r:id="rId23"/>
    <p:sldId id="339" r:id="rId24"/>
    <p:sldId id="313" r:id="rId25"/>
    <p:sldId id="341" r:id="rId26"/>
    <p:sldId id="314" r:id="rId27"/>
    <p:sldId id="343" r:id="rId28"/>
    <p:sldId id="315" r:id="rId29"/>
    <p:sldId id="345" r:id="rId30"/>
    <p:sldId id="316" r:id="rId31"/>
    <p:sldId id="347" r:id="rId32"/>
    <p:sldId id="309" r:id="rId33"/>
    <p:sldId id="348" r:id="rId34"/>
    <p:sldId id="349" r:id="rId35"/>
    <p:sldId id="351" r:id="rId36"/>
    <p:sldId id="354" r:id="rId37"/>
    <p:sldId id="353" r:id="rId38"/>
    <p:sldId id="356" r:id="rId39"/>
    <p:sldId id="358" r:id="rId40"/>
    <p:sldId id="360" r:id="rId41"/>
    <p:sldId id="36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68"/>
  </p:normalViewPr>
  <p:slideViewPr>
    <p:cSldViewPr snapToGrid="0">
      <p:cViewPr varScale="1">
        <p:scale>
          <a:sx n="92" d="100"/>
          <a:sy n="92" d="100"/>
        </p:scale>
        <p:origin x="8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4B728-AD72-46A1-808A-933DAB132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5C07F3-B69B-4C47-818B-9957EC8B7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E21EB-F987-4A99-BD72-C95ECC3FF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t>09/12/2021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BC316-C169-4E3D-BFC9-8B34AF615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3E897-740B-4A30-81E9-3D2EB429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560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D442A-59A3-4091-BEA4-05A2117B2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47C69E-9016-4899-8148-82BF5BAED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26031-EE01-4D37-BE70-D165A66C1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t>09/12/2021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26521-444D-4857-8008-FA738A6C7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426BE-76F1-42FB-BE7F-3E3339AD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07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E9A3F5-5304-4B03-A16D-AD392E4957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A55185-4669-4290-8FF5-0A2876634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66D9-1C5D-4055-87FA-E4D399E2A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t>09/12/2021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3FBD7-C4C6-42C9-8780-8AD558289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87736-B7C7-48CB-8E6D-ECCA8598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731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D3816C8B-BC46-4EE7-9316-88E9B7AA3E45}"/>
              </a:ext>
            </a:extLst>
          </p:cNvPr>
          <p:cNvSpPr/>
          <p:nvPr userDrawn="1"/>
        </p:nvSpPr>
        <p:spPr bwMode="auto">
          <a:xfrm>
            <a:off x="609602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1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9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156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D3816C8B-BC46-4EE7-9316-88E9B7AA3E45}"/>
              </a:ext>
            </a:extLst>
          </p:cNvPr>
          <p:cNvSpPr/>
          <p:nvPr userDrawn="1"/>
        </p:nvSpPr>
        <p:spPr bwMode="auto">
          <a:xfrm>
            <a:off x="609602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1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9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832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D3816C8B-BC46-4EE7-9316-88E9B7AA3E45}"/>
              </a:ext>
            </a:extLst>
          </p:cNvPr>
          <p:cNvSpPr/>
          <p:nvPr userDrawn="1"/>
        </p:nvSpPr>
        <p:spPr bwMode="auto">
          <a:xfrm>
            <a:off x="609602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1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9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599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D3816C8B-BC46-4EE7-9316-88E9B7AA3E45}"/>
              </a:ext>
            </a:extLst>
          </p:cNvPr>
          <p:cNvSpPr/>
          <p:nvPr userDrawn="1"/>
        </p:nvSpPr>
        <p:spPr bwMode="auto">
          <a:xfrm>
            <a:off x="609602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1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9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47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D3816C8B-BC46-4EE7-9316-88E9B7AA3E45}"/>
              </a:ext>
            </a:extLst>
          </p:cNvPr>
          <p:cNvSpPr/>
          <p:nvPr userDrawn="1"/>
        </p:nvSpPr>
        <p:spPr bwMode="auto">
          <a:xfrm>
            <a:off x="609602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1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9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37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D3816C8B-BC46-4EE7-9316-88E9B7AA3E45}"/>
              </a:ext>
            </a:extLst>
          </p:cNvPr>
          <p:cNvSpPr/>
          <p:nvPr userDrawn="1"/>
        </p:nvSpPr>
        <p:spPr bwMode="auto">
          <a:xfrm>
            <a:off x="609602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1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9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098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D3816C8B-BC46-4EE7-9316-88E9B7AA3E45}"/>
              </a:ext>
            </a:extLst>
          </p:cNvPr>
          <p:cNvSpPr/>
          <p:nvPr userDrawn="1"/>
        </p:nvSpPr>
        <p:spPr bwMode="auto">
          <a:xfrm>
            <a:off x="609602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1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9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422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D3816C8B-BC46-4EE7-9316-88E9B7AA3E45}"/>
              </a:ext>
            </a:extLst>
          </p:cNvPr>
          <p:cNvSpPr/>
          <p:nvPr userDrawn="1"/>
        </p:nvSpPr>
        <p:spPr bwMode="auto">
          <a:xfrm>
            <a:off x="609602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1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9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14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1EB58-12C8-4C0C-A253-86680F572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4735C-9147-4D0B-BEFC-88861B9F6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F59C2-C63B-45C9-94F5-32E94153F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t>09/12/2021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A1EFB-6E50-4FF0-9682-EC2F1B307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19CD7-5979-4F6E-9FAF-721B823E8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27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0B700-3512-4E6C-A499-67D422E8A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2D109-0513-425A-ADBE-FD29711E7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1112C-4A8E-4206-BECD-971246314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t>09/12/2021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AE4F7-0CCF-4144-8EA4-9636D6AAB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BC634-ACB6-492D-BEF7-0BDBBF384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99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ED32E-1897-4AB3-B0ED-0394DDB3B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8CAF4-BD7E-4AB3-A52F-5BE6B35E2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CEE74-B919-4163-8955-D16747764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C363A-9B4B-4275-AA14-C029781B2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t>09/12/2021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66D85-3A51-4FB1-8EB3-D2AED5B0B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D0F8F-F2BF-4BA7-A885-BE2B4B346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776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EB03B-6421-4A9B-A8B4-E4C45EDE3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B70D3-A927-4446-A637-A1D82A667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D03BC-DBD6-4D80-958E-CD2700A2A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6C1035-98A1-4759-A081-0DC9B8181E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259E7E-B4E0-4938-9E1F-FDEFB39A6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56A09A-1A51-405E-BAF7-739353B9B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t>09/12/2021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C2BDB0-DACA-49A7-AA28-230E1C1FF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BCD9F4-F52C-4860-8195-0037DBC80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15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4B4D6-9B91-4751-9863-C57E4F8A2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97CEA6-6960-469E-9D15-33FEB08CA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t>09/12/2021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B8D79-F5DB-4187-9FFF-1FDCDCF11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E9DE7-5890-4727-A77D-8AF244BF2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80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BD4EA7-F0C6-4391-AC8A-1E048317A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t>09/12/2021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2EFE9A-5895-4B33-BB25-AF1B866DB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B8B10-4B97-4F68-AFFF-E52A9DE9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4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EB0E6-CF82-4920-B8D8-2F9D9F431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B367B-F8E7-421B-8272-F68C2987C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EC1E4-5AD9-4F7B-96B7-934E4A573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792D0-C596-4786-8668-3799FD66E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t>09/12/2021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45EF0-CE72-4BD8-BAEB-A31C6229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AB587-7DBC-4079-9FDE-7C616FF2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13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91ACF-C039-4F76-986F-5A0809E31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DB164D-DFB1-4D0B-9163-586603648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9FF66-BF3E-440E-A693-8E6480D94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76078-A865-414F-8001-9C15ED915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C409-5303-42CB-8B87-942DCE3A7323}" type="datetimeFigureOut">
              <a:rPr lang="en-GB" smtClean="0"/>
              <a:t>09/12/2021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11713-7893-4501-BEF0-30727B434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9BA05-8E3D-4145-905B-E41BEF91E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7751-C332-41C1-AE1E-F342F09B60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00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F37CF8-6EBD-4704-A20F-BD5D56C7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D253C-561A-445B-84F2-A1E0398F0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0A5D3-FEDA-4B3F-BCC2-3F04D05EC7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7C409-5303-42CB-8B87-942DCE3A7323}" type="datetimeFigureOut">
              <a:rPr lang="en-GB" smtClean="0"/>
              <a:t>09/12/2021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63B19-A7E8-4F8B-BD43-86468492A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651CC-9962-4B3B-A7FE-B7BE3A964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57751-C332-41C1-AE1E-F342F09B60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27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662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8.png"/><Relationship Id="rId3" Type="http://schemas.openxmlformats.org/officeDocument/2006/relationships/image" Target="../media/image2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11" Type="http://schemas.openxmlformats.org/officeDocument/2006/relationships/image" Target="../media/image7.wmf"/><Relationship Id="rId5" Type="http://schemas.openxmlformats.org/officeDocument/2006/relationships/image" Target="../media/image12.jpeg"/><Relationship Id="rId10" Type="http://schemas.openxmlformats.org/officeDocument/2006/relationships/image" Target="../media/image27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1.gif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0.jpeg"/><Relationship Id="rId3" Type="http://schemas.openxmlformats.org/officeDocument/2006/relationships/image" Target="../media/image25.png"/><Relationship Id="rId7" Type="http://schemas.openxmlformats.org/officeDocument/2006/relationships/image" Target="../media/image9.jpeg"/><Relationship Id="rId12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12.jpeg"/><Relationship Id="rId10" Type="http://schemas.openxmlformats.org/officeDocument/2006/relationships/image" Target="../media/image7.wmf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9.jpeg"/><Relationship Id="rId12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11" Type="http://schemas.openxmlformats.org/officeDocument/2006/relationships/image" Target="../media/image8.png"/><Relationship Id="rId5" Type="http://schemas.openxmlformats.org/officeDocument/2006/relationships/image" Target="../media/image12.jpeg"/><Relationship Id="rId10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11" Type="http://schemas.openxmlformats.org/officeDocument/2006/relationships/image" Target="../media/image8.png"/><Relationship Id="rId5" Type="http://schemas.openxmlformats.org/officeDocument/2006/relationships/image" Target="../media/image12.jpeg"/><Relationship Id="rId10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openxmlformats.org/officeDocument/2006/relationships/image" Target="../media/image7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22.jpeg"/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27.png"/><Relationship Id="rId5" Type="http://schemas.openxmlformats.org/officeDocument/2006/relationships/image" Target="../media/image10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0.jpe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1.gif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0.jpe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1.gif"/><Relationship Id="rId4" Type="http://schemas.openxmlformats.org/officeDocument/2006/relationships/image" Target="../media/image22.jpeg"/><Relationship Id="rId9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0.jpe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1.gif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11845-A3F8-4458-97EC-7A4DE6F2B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500" y="55997"/>
            <a:ext cx="9144000" cy="2387600"/>
          </a:xfrm>
        </p:spPr>
        <p:txBody>
          <a:bodyPr>
            <a:normAutofit/>
          </a:bodyPr>
          <a:lstStyle/>
          <a:p>
            <a:r>
              <a:rPr lang="el-GR" sz="9600" b="1" dirty="0">
                <a:solidFill>
                  <a:srgbClr val="0070C0"/>
                </a:solidFill>
              </a:rPr>
              <a:t>Ζώα</a:t>
            </a:r>
            <a:endParaRPr lang="en-GB" sz="9600" b="1" dirty="0">
              <a:solidFill>
                <a:srgbClr val="0070C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C6385A-F5DF-4511-9DA7-79EFB345BBC0}"/>
              </a:ext>
            </a:extLst>
          </p:cNvPr>
          <p:cNvSpPr/>
          <p:nvPr/>
        </p:nvSpPr>
        <p:spPr>
          <a:xfrm>
            <a:off x="3569109" y="806168"/>
            <a:ext cx="4817807" cy="1887794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an&amp;#39;t go to the zoo? Visit one virtually then! - Wild Animal Health Fund">
            <a:extLst>
              <a:ext uri="{FF2B5EF4-FFF2-40B4-BE49-F238E27FC236}">
                <a16:creationId xmlns:a16="http://schemas.microsoft.com/office/drawing/2014/main" id="{28037A70-25C3-4439-83C2-09F4078D5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12" y="3429000"/>
            <a:ext cx="9525000" cy="3105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75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F920C6AF-F59D-4D25-A070-97363EED6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636474"/>
            <a:ext cx="8220075" cy="993775"/>
          </a:xfrm>
        </p:spPr>
        <p:txBody>
          <a:bodyPr/>
          <a:lstStyle/>
          <a:p>
            <a:r>
              <a:rPr lang="el-GR" altLang="en-US" sz="6600" dirty="0">
                <a:latin typeface="Twinkl SemiBold"/>
              </a:rPr>
              <a:t>κόκορας</a:t>
            </a:r>
            <a:endParaRPr lang="en-GB" altLang="en-US" sz="6600" dirty="0">
              <a:latin typeface="Twinkl Semi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9E0FF5-6B73-4FB6-B094-5D58BB1A4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316" y="208594"/>
            <a:ext cx="6117084" cy="6440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DBD7519-6CBF-448F-82AE-58204A4A9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122" y="208595"/>
            <a:ext cx="2641023" cy="278079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ECCF1B0-8EFE-43D9-8667-5A6B29E4C683}"/>
              </a:ext>
            </a:extLst>
          </p:cNvPr>
          <p:cNvSpPr txBox="1">
            <a:spLocks noChangeArrowheads="1"/>
          </p:cNvSpPr>
          <p:nvPr/>
        </p:nvSpPr>
        <p:spPr>
          <a:xfrm>
            <a:off x="3576421" y="2227177"/>
            <a:ext cx="3126675" cy="627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altLang="en-US" sz="6600" dirty="0">
                <a:latin typeface="Twinkl SemiBold"/>
              </a:rPr>
              <a:t>κόκορας</a:t>
            </a:r>
            <a:endParaRPr lang="en-GB" altLang="en-US" sz="6600" dirty="0">
              <a:latin typeface="Twinkl SemiBold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CC321B0-4EB9-F44C-A5F1-011498F7D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749829-299D-604F-B62E-970D063E458D}"/>
              </a:ext>
            </a:extLst>
          </p:cNvPr>
          <p:cNvSpPr txBox="1">
            <a:spLocks/>
          </p:cNvSpPr>
          <p:nvPr/>
        </p:nvSpPr>
        <p:spPr>
          <a:xfrm>
            <a:off x="902678" y="2888824"/>
            <a:ext cx="2020631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7200" b="1">
                <a:solidFill>
                  <a:srgbClr val="0070C0"/>
                </a:solidFill>
              </a:rPr>
              <a:t>έ</a:t>
            </a:r>
            <a:r>
              <a:rPr lang="el-GR" sz="7200" b="1">
                <a:solidFill>
                  <a:srgbClr val="0070C0"/>
                </a:solidFill>
              </a:rPr>
              <a:t>νας</a:t>
            </a:r>
            <a:r>
              <a:rPr lang="en-GB"/>
              <a:t> 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5A34F3B-7C34-DB44-A9E7-044B12260A35}"/>
              </a:ext>
            </a:extLst>
          </p:cNvPr>
          <p:cNvSpPr txBox="1">
            <a:spLocks/>
          </p:cNvSpPr>
          <p:nvPr/>
        </p:nvSpPr>
        <p:spPr>
          <a:xfrm>
            <a:off x="4736122" y="2826301"/>
            <a:ext cx="1739413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sz="7200" b="1" dirty="0">
                <a:solidFill>
                  <a:srgbClr val="FF0000"/>
                </a:solidFill>
              </a:rPr>
              <a:t>μια</a:t>
            </a:r>
            <a:r>
              <a:rPr lang="en-GB" dirty="0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5D21A28-C9D0-CE45-9837-43E6B07D042D}"/>
              </a:ext>
            </a:extLst>
          </p:cNvPr>
          <p:cNvSpPr txBox="1">
            <a:spLocks/>
          </p:cNvSpPr>
          <p:nvPr/>
        </p:nvSpPr>
        <p:spPr>
          <a:xfrm>
            <a:off x="9155725" y="2826301"/>
            <a:ext cx="1739413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sz="7200" b="1" dirty="0">
                <a:solidFill>
                  <a:srgbClr val="00B050"/>
                </a:solidFill>
              </a:rPr>
              <a:t>ένα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00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85185E-6 L -0.34934 0.60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74" y="3030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27408 0.2134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1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FCC02FC1-0E8A-4997-A08A-A37AF9C80F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1" y="3035058"/>
            <a:ext cx="8220075" cy="993775"/>
          </a:xfrm>
        </p:spPr>
        <p:txBody>
          <a:bodyPr/>
          <a:lstStyle/>
          <a:p>
            <a:r>
              <a:rPr lang="el-GR" altLang="en-US" sz="6600" dirty="0">
                <a:latin typeface="Twinkl SemiBold"/>
              </a:rPr>
              <a:t>πάπια</a:t>
            </a:r>
            <a:endParaRPr lang="en-GB" altLang="en-US" sz="6600" dirty="0">
              <a:latin typeface="Twinkl SemiBold"/>
            </a:endParaRPr>
          </a:p>
        </p:txBody>
      </p:sp>
      <p:pic>
        <p:nvPicPr>
          <p:cNvPr id="3074" name="Picture 2" descr="Duck definition and meaning | Collins English Dictionary">
            <a:extLst>
              <a:ext uri="{FF2B5EF4-FFF2-40B4-BE49-F238E27FC236}">
                <a16:creationId xmlns:a16="http://schemas.microsoft.com/office/drawing/2014/main" id="{D5325324-A10B-4545-8C10-56B30A931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395548"/>
            <a:ext cx="5259387" cy="606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uck definition and meaning | Collins English Dictionary">
            <a:extLst>
              <a:ext uri="{FF2B5EF4-FFF2-40B4-BE49-F238E27FC236}">
                <a16:creationId xmlns:a16="http://schemas.microsoft.com/office/drawing/2014/main" id="{DCC0733D-64CB-4ABF-BE65-FA2B77CE8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336" y="232565"/>
            <a:ext cx="2336619" cy="269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B23E53F-2630-44BF-8A63-C5449100BE2F}"/>
              </a:ext>
            </a:extLst>
          </p:cNvPr>
          <p:cNvSpPr txBox="1">
            <a:spLocks noChangeArrowheads="1"/>
          </p:cNvSpPr>
          <p:nvPr/>
        </p:nvSpPr>
        <p:spPr>
          <a:xfrm>
            <a:off x="2881911" y="456531"/>
            <a:ext cx="3895991" cy="496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altLang="en-US" sz="6600" dirty="0">
                <a:latin typeface="Twinkl SemiBold"/>
              </a:rPr>
              <a:t>πάπια</a:t>
            </a:r>
            <a:endParaRPr lang="en-GB" altLang="en-US" sz="6600" dirty="0">
              <a:latin typeface="Twinkl SemiBold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1650870-C051-E94A-A9E0-4C723B30B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6C5D2D-7780-EF45-A4A5-EB3982D05C49}"/>
              </a:ext>
            </a:extLst>
          </p:cNvPr>
          <p:cNvSpPr txBox="1">
            <a:spLocks/>
          </p:cNvSpPr>
          <p:nvPr/>
        </p:nvSpPr>
        <p:spPr>
          <a:xfrm>
            <a:off x="902678" y="2888824"/>
            <a:ext cx="2020631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7200" b="1">
                <a:solidFill>
                  <a:srgbClr val="0070C0"/>
                </a:solidFill>
              </a:rPr>
              <a:t>έ</a:t>
            </a:r>
            <a:r>
              <a:rPr lang="el-GR" sz="7200" b="1">
                <a:solidFill>
                  <a:srgbClr val="0070C0"/>
                </a:solidFill>
              </a:rPr>
              <a:t>νας</a:t>
            </a:r>
            <a:r>
              <a:rPr lang="en-GB"/>
              <a:t> 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48990E1-7230-DB43-BC24-309697713782}"/>
              </a:ext>
            </a:extLst>
          </p:cNvPr>
          <p:cNvSpPr txBox="1">
            <a:spLocks/>
          </p:cNvSpPr>
          <p:nvPr/>
        </p:nvSpPr>
        <p:spPr>
          <a:xfrm>
            <a:off x="4736122" y="2826301"/>
            <a:ext cx="1739413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sz="7200" b="1" dirty="0">
                <a:solidFill>
                  <a:srgbClr val="FF0000"/>
                </a:solidFill>
              </a:rPr>
              <a:t>μια</a:t>
            </a:r>
            <a:r>
              <a:rPr lang="en-GB" dirty="0"/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004C71D-6A69-9B45-9CBA-3F35EED98A48}"/>
              </a:ext>
            </a:extLst>
          </p:cNvPr>
          <p:cNvSpPr txBox="1">
            <a:spLocks/>
          </p:cNvSpPr>
          <p:nvPr/>
        </p:nvSpPr>
        <p:spPr>
          <a:xfrm>
            <a:off x="9155725" y="2826301"/>
            <a:ext cx="1739413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sz="7200" b="1" dirty="0">
                <a:solidFill>
                  <a:srgbClr val="00B050"/>
                </a:solidFill>
              </a:rPr>
              <a:t>ένα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661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-0.01471 0.540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2701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19701 0.3708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hleich Farm World Pig Toy Figure (13782) : Amazon.co.uk: Toys &amp;amp; Games">
            <a:extLst>
              <a:ext uri="{FF2B5EF4-FFF2-40B4-BE49-F238E27FC236}">
                <a16:creationId xmlns:a16="http://schemas.microsoft.com/office/drawing/2014/main" id="{F3A601B8-2FF8-429A-B762-0AFDF029D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51" y="479427"/>
            <a:ext cx="6663959" cy="586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B99C94-AC16-4F61-AD4D-6C695D520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97" y="2685707"/>
            <a:ext cx="3704671" cy="1451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chleich Farm World Pig Toy Figure (13782) : Amazon.co.uk: Toys &amp;amp; Games">
            <a:extLst>
              <a:ext uri="{FF2B5EF4-FFF2-40B4-BE49-F238E27FC236}">
                <a16:creationId xmlns:a16="http://schemas.microsoft.com/office/drawing/2014/main" id="{25F2C28D-D690-47D2-A902-46BEA5C71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353" y="-17583"/>
            <a:ext cx="3491601" cy="291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D76582-33F4-4470-A7BF-F2138C955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584" y="1680429"/>
            <a:ext cx="1941075" cy="76069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E9D414E-8556-A54F-BD62-6040EE853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91FEDD-F994-2148-81D8-BA7F7AC5CBE1}"/>
              </a:ext>
            </a:extLst>
          </p:cNvPr>
          <p:cNvSpPr txBox="1">
            <a:spLocks/>
          </p:cNvSpPr>
          <p:nvPr/>
        </p:nvSpPr>
        <p:spPr>
          <a:xfrm>
            <a:off x="902678" y="2888824"/>
            <a:ext cx="2020631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7200" b="1">
                <a:solidFill>
                  <a:srgbClr val="0070C0"/>
                </a:solidFill>
              </a:rPr>
              <a:t>έ</a:t>
            </a:r>
            <a:r>
              <a:rPr lang="el-GR" sz="7200" b="1">
                <a:solidFill>
                  <a:srgbClr val="0070C0"/>
                </a:solidFill>
              </a:rPr>
              <a:t>νας</a:t>
            </a:r>
            <a:r>
              <a:rPr lang="en-GB"/>
              <a:t> 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DB24E31-678E-9647-B20B-0FD20B51A816}"/>
              </a:ext>
            </a:extLst>
          </p:cNvPr>
          <p:cNvSpPr txBox="1">
            <a:spLocks/>
          </p:cNvSpPr>
          <p:nvPr/>
        </p:nvSpPr>
        <p:spPr>
          <a:xfrm>
            <a:off x="4736122" y="2826301"/>
            <a:ext cx="1739413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sz="7200" b="1" dirty="0">
                <a:solidFill>
                  <a:srgbClr val="FF0000"/>
                </a:solidFill>
              </a:rPr>
              <a:t>μια</a:t>
            </a:r>
            <a:r>
              <a:rPr lang="en-GB" dirty="0"/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0CCDF7-40D6-8242-BA0C-D4C97C5C4B5B}"/>
              </a:ext>
            </a:extLst>
          </p:cNvPr>
          <p:cNvSpPr txBox="1">
            <a:spLocks/>
          </p:cNvSpPr>
          <p:nvPr/>
        </p:nvSpPr>
        <p:spPr>
          <a:xfrm>
            <a:off x="9155725" y="2826301"/>
            <a:ext cx="1739413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sz="7200" b="1" dirty="0">
                <a:solidFill>
                  <a:srgbClr val="00B050"/>
                </a:solidFill>
              </a:rPr>
              <a:t>ένα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8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37265 0.545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33" y="2724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52891 0.17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w definition and meaning | Collins English Dictionary">
            <a:extLst>
              <a:ext uri="{FF2B5EF4-FFF2-40B4-BE49-F238E27FC236}">
                <a16:creationId xmlns:a16="http://schemas.microsoft.com/office/drawing/2014/main" id="{6E37C421-3536-45AD-8251-AE05F7ADA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331" y="157161"/>
            <a:ext cx="9525000" cy="654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8D7E16-FA98-4692-9867-5C5FE1EB1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76" y="3429001"/>
            <a:ext cx="4035051" cy="151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1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w definition and meaning | Collins English Dictionary">
            <a:extLst>
              <a:ext uri="{FF2B5EF4-FFF2-40B4-BE49-F238E27FC236}">
                <a16:creationId xmlns:a16="http://schemas.microsoft.com/office/drawing/2014/main" id="{21CE3FAA-B7BA-434C-B480-EF29E2D5B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555" y="84218"/>
            <a:ext cx="3139805" cy="215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7BE740-380C-4969-969E-B89B19CEF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532" y="2111913"/>
            <a:ext cx="1863573" cy="70114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60BA88C-8C91-0043-81D3-FDBA802C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1EBD3F6-68B2-4D46-AED6-D9EAE83FC731}"/>
              </a:ext>
            </a:extLst>
          </p:cNvPr>
          <p:cNvSpPr txBox="1">
            <a:spLocks/>
          </p:cNvSpPr>
          <p:nvPr/>
        </p:nvSpPr>
        <p:spPr>
          <a:xfrm>
            <a:off x="902678" y="2888824"/>
            <a:ext cx="2020631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7200" b="1">
                <a:solidFill>
                  <a:srgbClr val="0070C0"/>
                </a:solidFill>
              </a:rPr>
              <a:t>έ</a:t>
            </a:r>
            <a:r>
              <a:rPr lang="el-GR" sz="7200" b="1">
                <a:solidFill>
                  <a:srgbClr val="0070C0"/>
                </a:solidFill>
              </a:rPr>
              <a:t>νας</a:t>
            </a:r>
            <a:r>
              <a:rPr lang="en-GB"/>
              <a:t> 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1A78D19-D94F-514F-8FAB-228CCF4F9B88}"/>
              </a:ext>
            </a:extLst>
          </p:cNvPr>
          <p:cNvSpPr txBox="1">
            <a:spLocks/>
          </p:cNvSpPr>
          <p:nvPr/>
        </p:nvSpPr>
        <p:spPr>
          <a:xfrm>
            <a:off x="4736122" y="2826301"/>
            <a:ext cx="1739413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sz="7200" b="1" dirty="0">
                <a:solidFill>
                  <a:srgbClr val="FF0000"/>
                </a:solidFill>
              </a:rPr>
              <a:t>μια</a:t>
            </a:r>
            <a:r>
              <a:rPr lang="en-GB" dirty="0"/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E6D121B-C062-A54E-97CD-DE5A12D7D641}"/>
              </a:ext>
            </a:extLst>
          </p:cNvPr>
          <p:cNvSpPr txBox="1">
            <a:spLocks/>
          </p:cNvSpPr>
          <p:nvPr/>
        </p:nvSpPr>
        <p:spPr>
          <a:xfrm>
            <a:off x="9155725" y="2826301"/>
            <a:ext cx="1739413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sz="7200" b="1" dirty="0">
                <a:solidFill>
                  <a:srgbClr val="00B050"/>
                </a:solidFill>
              </a:rPr>
              <a:t>ένα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945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0.028 0.586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2930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0.06302 0.115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BBA0CDA2-0BEB-4E11-8567-A6BE051965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4809" y="3289058"/>
            <a:ext cx="8220075" cy="993775"/>
          </a:xfrm>
        </p:spPr>
        <p:txBody>
          <a:bodyPr/>
          <a:lstStyle/>
          <a:p>
            <a:r>
              <a:rPr lang="el-GR" altLang="en-US" sz="6600" dirty="0">
                <a:latin typeface="Twinkl SemiBold"/>
              </a:rPr>
              <a:t>πουλί</a:t>
            </a:r>
            <a:endParaRPr lang="en-GB" altLang="en-US" sz="6600" dirty="0">
              <a:latin typeface="Twinkl SemiBold"/>
            </a:endParaRPr>
          </a:p>
        </p:txBody>
      </p:sp>
      <p:pic>
        <p:nvPicPr>
          <p:cNvPr id="8194" name="Picture 2" descr="Woodland Birds">
            <a:extLst>
              <a:ext uri="{FF2B5EF4-FFF2-40B4-BE49-F238E27FC236}">
                <a16:creationId xmlns:a16="http://schemas.microsoft.com/office/drawing/2014/main" id="{C58B2A5D-DD6B-4452-BEFD-71EBC5C3F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768" y="816220"/>
            <a:ext cx="6594232" cy="494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Woodland Birds">
            <a:extLst>
              <a:ext uri="{FF2B5EF4-FFF2-40B4-BE49-F238E27FC236}">
                <a16:creationId xmlns:a16="http://schemas.microsoft.com/office/drawing/2014/main" id="{B8A04ABC-A9A5-49C1-A01B-17401848A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744" y="230067"/>
            <a:ext cx="3483707" cy="261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6A787E9-2206-4AE8-A8C8-7CCEBC1C7237}"/>
              </a:ext>
            </a:extLst>
          </p:cNvPr>
          <p:cNvSpPr txBox="1">
            <a:spLocks noChangeArrowheads="1"/>
          </p:cNvSpPr>
          <p:nvPr/>
        </p:nvSpPr>
        <p:spPr>
          <a:xfrm>
            <a:off x="5776058" y="473689"/>
            <a:ext cx="2443529" cy="8022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altLang="en-US" sz="6600" dirty="0">
                <a:latin typeface="Twinkl SemiBold"/>
              </a:rPr>
              <a:t>πουλί</a:t>
            </a:r>
            <a:endParaRPr lang="en-GB" altLang="en-US" sz="6600" dirty="0">
              <a:latin typeface="Twinkl SemiBold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5BCD28F-6E9E-D842-AA77-5F79D56CE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8B5F40-AB2F-BB45-BB5A-4C79DA0F10D1}"/>
              </a:ext>
            </a:extLst>
          </p:cNvPr>
          <p:cNvSpPr txBox="1">
            <a:spLocks/>
          </p:cNvSpPr>
          <p:nvPr/>
        </p:nvSpPr>
        <p:spPr>
          <a:xfrm>
            <a:off x="902678" y="2888824"/>
            <a:ext cx="2020631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7200" b="1">
                <a:solidFill>
                  <a:srgbClr val="0070C0"/>
                </a:solidFill>
              </a:rPr>
              <a:t>έ</a:t>
            </a:r>
            <a:r>
              <a:rPr lang="el-GR" sz="7200" b="1">
                <a:solidFill>
                  <a:srgbClr val="0070C0"/>
                </a:solidFill>
              </a:rPr>
              <a:t>νας</a:t>
            </a:r>
            <a:r>
              <a:rPr lang="en-GB"/>
              <a:t> 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35B084C-D846-2045-AB82-477ED5603D5A}"/>
              </a:ext>
            </a:extLst>
          </p:cNvPr>
          <p:cNvSpPr txBox="1">
            <a:spLocks/>
          </p:cNvSpPr>
          <p:nvPr/>
        </p:nvSpPr>
        <p:spPr>
          <a:xfrm>
            <a:off x="4736122" y="2826301"/>
            <a:ext cx="1739413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sz="7200" b="1" dirty="0">
                <a:solidFill>
                  <a:srgbClr val="FF0000"/>
                </a:solidFill>
              </a:rPr>
              <a:t>μια</a:t>
            </a:r>
            <a:r>
              <a:rPr lang="en-GB" dirty="0"/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6700FD-9210-2F47-9E64-3F4263CB4303}"/>
              </a:ext>
            </a:extLst>
          </p:cNvPr>
          <p:cNvSpPr txBox="1">
            <a:spLocks/>
          </p:cNvSpPr>
          <p:nvPr/>
        </p:nvSpPr>
        <p:spPr>
          <a:xfrm>
            <a:off x="9155725" y="2826301"/>
            <a:ext cx="1739413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sz="7200" b="1" dirty="0">
                <a:solidFill>
                  <a:srgbClr val="00B050"/>
                </a:solidFill>
              </a:rPr>
              <a:t>ένα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30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39375 0.548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274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45 0.13889 L 0.33854 0.356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125B31EB-2A35-4813-AF15-3159256E9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7295" y="2932114"/>
            <a:ext cx="8220075" cy="993775"/>
          </a:xfrm>
        </p:spPr>
        <p:txBody>
          <a:bodyPr/>
          <a:lstStyle/>
          <a:p>
            <a:r>
              <a:rPr lang="el-GR" altLang="en-US" sz="6600" dirty="0">
                <a:latin typeface="Twinkl SemiBold"/>
              </a:rPr>
              <a:t>σκύλος</a:t>
            </a:r>
            <a:endParaRPr lang="en-GB" altLang="en-US" sz="6600" dirty="0">
              <a:latin typeface="Twinkl SemiBold"/>
            </a:endParaRPr>
          </a:p>
        </p:txBody>
      </p:sp>
      <p:pic>
        <p:nvPicPr>
          <p:cNvPr id="6146" name="Picture 2" descr="All you feed is love - it&amp;#39;s the most important ingredient in our food">
            <a:extLst>
              <a:ext uri="{FF2B5EF4-FFF2-40B4-BE49-F238E27FC236}">
                <a16:creationId xmlns:a16="http://schemas.microsoft.com/office/drawing/2014/main" id="{131E9F66-C0BC-4C3D-A5F7-61F74C05D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84" y="600074"/>
            <a:ext cx="5715000" cy="565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3E2ABC-B6D6-4D5F-BF58-15CE1F305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136" y="0"/>
            <a:ext cx="478175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09F8B9-8BF3-4C1A-B0E6-11E12C7B0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386" y="3280265"/>
            <a:ext cx="2529151" cy="138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5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19ED29C-26FD-4DFA-B6B6-E9B39DE5E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62" y="0"/>
            <a:ext cx="2367433" cy="28838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362CF0-77D1-4748-839B-811674A48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959" y="183855"/>
            <a:ext cx="1586071" cy="87122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649075A-5E30-0748-8526-DA311CC0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2B0FD0E-6798-1642-BC42-851FFD895DC2}"/>
              </a:ext>
            </a:extLst>
          </p:cNvPr>
          <p:cNvSpPr txBox="1">
            <a:spLocks/>
          </p:cNvSpPr>
          <p:nvPr/>
        </p:nvSpPr>
        <p:spPr>
          <a:xfrm>
            <a:off x="902678" y="2888824"/>
            <a:ext cx="2020631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7200" b="1" dirty="0" err="1">
                <a:solidFill>
                  <a:srgbClr val="0070C0"/>
                </a:solidFill>
              </a:rPr>
              <a:t>έ</a:t>
            </a:r>
            <a:r>
              <a:rPr lang="el-GR" sz="7200" b="1" dirty="0" err="1">
                <a:solidFill>
                  <a:srgbClr val="0070C0"/>
                </a:solidFill>
              </a:rPr>
              <a:t>νας</a:t>
            </a:r>
            <a:r>
              <a:rPr lang="en-GB" dirty="0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EACB48-142D-1F45-98A6-F446EA12875A}"/>
              </a:ext>
            </a:extLst>
          </p:cNvPr>
          <p:cNvSpPr txBox="1">
            <a:spLocks/>
          </p:cNvSpPr>
          <p:nvPr/>
        </p:nvSpPr>
        <p:spPr>
          <a:xfrm>
            <a:off x="4736122" y="2826301"/>
            <a:ext cx="1739413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sz="7200" b="1" dirty="0">
                <a:solidFill>
                  <a:srgbClr val="FF0000"/>
                </a:solidFill>
              </a:rPr>
              <a:t>μια</a:t>
            </a:r>
            <a:r>
              <a:rPr lang="en-GB" dirty="0"/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FB08286-D3B9-494F-891B-26A6F45E3458}"/>
              </a:ext>
            </a:extLst>
          </p:cNvPr>
          <p:cNvSpPr txBox="1">
            <a:spLocks/>
          </p:cNvSpPr>
          <p:nvPr/>
        </p:nvSpPr>
        <p:spPr>
          <a:xfrm>
            <a:off x="9155725" y="2826301"/>
            <a:ext cx="1739413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sz="7200" b="1" dirty="0">
                <a:solidFill>
                  <a:srgbClr val="00B050"/>
                </a:solidFill>
              </a:rPr>
              <a:t>ένα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970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31432 0.552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276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32877 0.396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5" y="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iger Animal Facts | Panthera Tigris - AZ Animals">
            <a:extLst>
              <a:ext uri="{FF2B5EF4-FFF2-40B4-BE49-F238E27FC236}">
                <a16:creationId xmlns:a16="http://schemas.microsoft.com/office/drawing/2014/main" id="{219CBA43-525E-4AC0-AB44-39EDCA440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993" y="457200"/>
            <a:ext cx="9525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DA8BB9-9E48-4AF7-9722-A77A72C70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69" y="3116509"/>
            <a:ext cx="2826771" cy="122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7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iger Animal Facts | Panthera Tigris - AZ Animals">
            <a:extLst>
              <a:ext uri="{FF2B5EF4-FFF2-40B4-BE49-F238E27FC236}">
                <a16:creationId xmlns:a16="http://schemas.microsoft.com/office/drawing/2014/main" id="{6E80130E-27ED-48AD-B1A8-48984CA38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477" y="1"/>
            <a:ext cx="4039203" cy="252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D0F2C2-A7AF-4848-BB4D-4D01B8A91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121" y="2033517"/>
            <a:ext cx="1980128" cy="85532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89A6784-2BE5-4D49-984E-04FED92DE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B45A79-1095-7448-8522-9352E1FDE007}"/>
              </a:ext>
            </a:extLst>
          </p:cNvPr>
          <p:cNvSpPr txBox="1">
            <a:spLocks/>
          </p:cNvSpPr>
          <p:nvPr/>
        </p:nvSpPr>
        <p:spPr>
          <a:xfrm>
            <a:off x="902678" y="2888824"/>
            <a:ext cx="2020631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7200" b="1">
                <a:solidFill>
                  <a:srgbClr val="0070C0"/>
                </a:solidFill>
              </a:rPr>
              <a:t>έ</a:t>
            </a:r>
            <a:r>
              <a:rPr lang="el-GR" sz="7200" b="1">
                <a:solidFill>
                  <a:srgbClr val="0070C0"/>
                </a:solidFill>
              </a:rPr>
              <a:t>νας</a:t>
            </a:r>
            <a:r>
              <a:rPr lang="en-GB"/>
              <a:t> 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B026932-C100-854A-ADB1-D165FEEA331E}"/>
              </a:ext>
            </a:extLst>
          </p:cNvPr>
          <p:cNvSpPr txBox="1">
            <a:spLocks/>
          </p:cNvSpPr>
          <p:nvPr/>
        </p:nvSpPr>
        <p:spPr>
          <a:xfrm>
            <a:off x="4736122" y="2826301"/>
            <a:ext cx="1739413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sz="7200" b="1" dirty="0">
                <a:solidFill>
                  <a:srgbClr val="FF0000"/>
                </a:solidFill>
              </a:rPr>
              <a:t>μια</a:t>
            </a:r>
            <a:r>
              <a:rPr lang="en-GB" dirty="0"/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8431989-9BC2-0C47-8B0A-E996B6C52D64}"/>
              </a:ext>
            </a:extLst>
          </p:cNvPr>
          <p:cNvSpPr txBox="1">
            <a:spLocks/>
          </p:cNvSpPr>
          <p:nvPr/>
        </p:nvSpPr>
        <p:spPr>
          <a:xfrm>
            <a:off x="9155725" y="2826301"/>
            <a:ext cx="1739413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sz="7200" b="1" dirty="0">
                <a:solidFill>
                  <a:srgbClr val="00B050"/>
                </a:solidFill>
              </a:rPr>
              <a:t>ένα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132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07005 0.10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-0.01562 0.552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2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3,366 Elefant Stock Photos, Pictures &amp;amp; Royalty-Free Images - iStock">
            <a:extLst>
              <a:ext uri="{FF2B5EF4-FFF2-40B4-BE49-F238E27FC236}">
                <a16:creationId xmlns:a16="http://schemas.microsoft.com/office/drawing/2014/main" id="{8DF5187D-42C8-43DE-8169-FED132143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797" y="82061"/>
            <a:ext cx="9233388" cy="677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52E7014-30AB-4FAF-97AA-10BB733D9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4809" y="3289058"/>
            <a:ext cx="8220075" cy="993775"/>
          </a:xfrm>
        </p:spPr>
        <p:txBody>
          <a:bodyPr/>
          <a:lstStyle/>
          <a:p>
            <a:r>
              <a:rPr lang="el-GR" altLang="en-US" sz="6600" dirty="0">
                <a:latin typeface="Twinkl SemiBold"/>
              </a:rPr>
              <a:t>ελέφαντας</a:t>
            </a:r>
            <a:endParaRPr lang="en-GB" altLang="en-US" sz="6600" dirty="0">
              <a:latin typeface="Twinkl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69294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13,366 Elefant Stock Photos, Pictures &amp;amp; Royalty-Free Images - iStock">
            <a:extLst>
              <a:ext uri="{FF2B5EF4-FFF2-40B4-BE49-F238E27FC236}">
                <a16:creationId xmlns:a16="http://schemas.microsoft.com/office/drawing/2014/main" id="{7351E43D-2AAD-4F4B-AF34-50C27F383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833" y="1164"/>
            <a:ext cx="4332891" cy="287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8FC5A97-5935-4A5D-BFB5-66EBB9A039AB}"/>
              </a:ext>
            </a:extLst>
          </p:cNvPr>
          <p:cNvSpPr txBox="1">
            <a:spLocks noChangeArrowheads="1"/>
          </p:cNvSpPr>
          <p:nvPr/>
        </p:nvSpPr>
        <p:spPr>
          <a:xfrm>
            <a:off x="1582615" y="308537"/>
            <a:ext cx="3894128" cy="689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altLang="en-US" dirty="0">
                <a:latin typeface="Twinkl SemiBold"/>
              </a:rPr>
              <a:t>ελέφαντας</a:t>
            </a:r>
            <a:endParaRPr lang="en-GB" altLang="en-US" dirty="0">
              <a:latin typeface="Twinkl SemiBold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80960B-9299-CD4F-93EA-8B0E62FE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F701D3E-7482-D948-989D-682E3B9DCE65}"/>
              </a:ext>
            </a:extLst>
          </p:cNvPr>
          <p:cNvSpPr txBox="1">
            <a:spLocks/>
          </p:cNvSpPr>
          <p:nvPr/>
        </p:nvSpPr>
        <p:spPr>
          <a:xfrm>
            <a:off x="902678" y="2888824"/>
            <a:ext cx="2020631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7200" b="1">
                <a:solidFill>
                  <a:srgbClr val="0070C0"/>
                </a:solidFill>
              </a:rPr>
              <a:t>έ</a:t>
            </a:r>
            <a:r>
              <a:rPr lang="el-GR" sz="7200" b="1">
                <a:solidFill>
                  <a:srgbClr val="0070C0"/>
                </a:solidFill>
              </a:rPr>
              <a:t>νας</a:t>
            </a:r>
            <a:r>
              <a:rPr lang="en-GB"/>
              <a:t> 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B5F1DE0-CA3E-2147-8387-685048FD922B}"/>
              </a:ext>
            </a:extLst>
          </p:cNvPr>
          <p:cNvSpPr txBox="1">
            <a:spLocks/>
          </p:cNvSpPr>
          <p:nvPr/>
        </p:nvSpPr>
        <p:spPr>
          <a:xfrm>
            <a:off x="4736122" y="2826301"/>
            <a:ext cx="1739413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sz="7200" b="1" dirty="0">
                <a:solidFill>
                  <a:srgbClr val="FF0000"/>
                </a:solidFill>
              </a:rPr>
              <a:t>μια</a:t>
            </a:r>
            <a:r>
              <a:rPr lang="en-GB" dirty="0"/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50F6FB2-A0C0-4446-93B4-76B5C761FD0B}"/>
              </a:ext>
            </a:extLst>
          </p:cNvPr>
          <p:cNvSpPr txBox="1">
            <a:spLocks/>
          </p:cNvSpPr>
          <p:nvPr/>
        </p:nvSpPr>
        <p:spPr>
          <a:xfrm>
            <a:off x="9155725" y="2826301"/>
            <a:ext cx="1739413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sz="7200" b="1" dirty="0">
                <a:solidFill>
                  <a:srgbClr val="00B050"/>
                </a:solidFill>
              </a:rPr>
              <a:t>ένα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552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3194 0.590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7" y="2949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-0.12487 0.45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ull Body Shot Of Lion On Seamless | Kimballstock">
            <a:extLst>
              <a:ext uri="{FF2B5EF4-FFF2-40B4-BE49-F238E27FC236}">
                <a16:creationId xmlns:a16="http://schemas.microsoft.com/office/drawing/2014/main" id="{7D6A8688-DBD9-4CB6-A198-707BC9178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24" y="28273"/>
            <a:ext cx="8065477" cy="682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B318227-5520-4D53-8B04-665632406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4809" y="3289058"/>
            <a:ext cx="8220075" cy="993775"/>
          </a:xfrm>
        </p:spPr>
        <p:txBody>
          <a:bodyPr/>
          <a:lstStyle/>
          <a:p>
            <a:r>
              <a:rPr lang="el-GR" altLang="en-US" sz="6600" dirty="0">
                <a:latin typeface="Twinkl SemiBold"/>
              </a:rPr>
              <a:t>λιοντάρι</a:t>
            </a:r>
            <a:endParaRPr lang="en-GB" altLang="en-US" sz="6600" dirty="0">
              <a:latin typeface="Twinkl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12605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ull Body Shot Of Lion On Seamless | Kimballstock">
            <a:extLst>
              <a:ext uri="{FF2B5EF4-FFF2-40B4-BE49-F238E27FC236}">
                <a16:creationId xmlns:a16="http://schemas.microsoft.com/office/drawing/2014/main" id="{DACD7F6A-EE12-486F-B8F3-FEFE185CF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850" y="0"/>
            <a:ext cx="3577155" cy="293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35D6133-7275-42CB-8E78-03AE6E972B4E}"/>
              </a:ext>
            </a:extLst>
          </p:cNvPr>
          <p:cNvSpPr txBox="1">
            <a:spLocks noChangeArrowheads="1"/>
          </p:cNvSpPr>
          <p:nvPr/>
        </p:nvSpPr>
        <p:spPr>
          <a:xfrm>
            <a:off x="2330794" y="1555792"/>
            <a:ext cx="5053735" cy="555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altLang="en-US" sz="5400" dirty="0">
                <a:latin typeface="Twinkl SemiBold"/>
              </a:rPr>
              <a:t>λιοντάρι</a:t>
            </a:r>
            <a:endParaRPr lang="en-GB" altLang="en-US" sz="5400" dirty="0">
              <a:latin typeface="Twinkl SemiBold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40631A-63C0-F643-874D-3E06F9F6F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B2DC71-369D-3C4B-A04A-75E5A1176371}"/>
              </a:ext>
            </a:extLst>
          </p:cNvPr>
          <p:cNvSpPr txBox="1">
            <a:spLocks/>
          </p:cNvSpPr>
          <p:nvPr/>
        </p:nvSpPr>
        <p:spPr>
          <a:xfrm>
            <a:off x="902678" y="2888824"/>
            <a:ext cx="2020631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7200" b="1">
                <a:solidFill>
                  <a:srgbClr val="0070C0"/>
                </a:solidFill>
              </a:rPr>
              <a:t>έ</a:t>
            </a:r>
            <a:r>
              <a:rPr lang="el-GR" sz="7200" b="1">
                <a:solidFill>
                  <a:srgbClr val="0070C0"/>
                </a:solidFill>
              </a:rPr>
              <a:t>νας</a:t>
            </a:r>
            <a:r>
              <a:rPr lang="en-GB"/>
              <a:t> 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D5CA207-9525-3F4D-9228-6F77FDB00CEE}"/>
              </a:ext>
            </a:extLst>
          </p:cNvPr>
          <p:cNvSpPr txBox="1">
            <a:spLocks/>
          </p:cNvSpPr>
          <p:nvPr/>
        </p:nvSpPr>
        <p:spPr>
          <a:xfrm>
            <a:off x="4736122" y="2826301"/>
            <a:ext cx="1739413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sz="7200" b="1" dirty="0">
                <a:solidFill>
                  <a:srgbClr val="FF0000"/>
                </a:solidFill>
              </a:rPr>
              <a:t>μια</a:t>
            </a:r>
            <a:r>
              <a:rPr lang="en-GB" dirty="0"/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203006-8524-8646-B23B-72941DA70478}"/>
              </a:ext>
            </a:extLst>
          </p:cNvPr>
          <p:cNvSpPr txBox="1">
            <a:spLocks/>
          </p:cNvSpPr>
          <p:nvPr/>
        </p:nvSpPr>
        <p:spPr>
          <a:xfrm>
            <a:off x="9155725" y="2826301"/>
            <a:ext cx="1739413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sz="7200" b="1" dirty="0">
                <a:solidFill>
                  <a:srgbClr val="00B050"/>
                </a:solidFill>
              </a:rPr>
              <a:t>ένα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197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54518 0.290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53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0.32096 0.5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F17EE84-DFBC-4B65-BE13-A15553EC2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3785946"/>
            <a:ext cx="8220075" cy="993775"/>
          </a:xfrm>
        </p:spPr>
        <p:txBody>
          <a:bodyPr/>
          <a:lstStyle/>
          <a:p>
            <a:r>
              <a:rPr lang="el-GR" altLang="en-US" sz="6600" dirty="0">
                <a:latin typeface="Twinkl SemiBold"/>
              </a:rPr>
              <a:t>Ιπποπόταμος</a:t>
            </a:r>
            <a:endParaRPr lang="en-GB" altLang="en-US" sz="6600" dirty="0">
              <a:latin typeface="Twinkl SemiBold"/>
            </a:endParaRPr>
          </a:p>
        </p:txBody>
      </p:sp>
      <p:pic>
        <p:nvPicPr>
          <p:cNvPr id="13314" name="Picture 2" descr="Hippo Animal GIF - Hippo Animal GIFs">
            <a:extLst>
              <a:ext uri="{FF2B5EF4-FFF2-40B4-BE49-F238E27FC236}">
                <a16:creationId xmlns:a16="http://schemas.microsoft.com/office/drawing/2014/main" id="{FF1AAA03-3DDB-4BE9-BE32-A076C12C1C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25" y="928680"/>
            <a:ext cx="7166463" cy="57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15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4B020A0-B5C7-496D-93B2-0998384DD6E6}"/>
              </a:ext>
            </a:extLst>
          </p:cNvPr>
          <p:cNvSpPr txBox="1">
            <a:spLocks noChangeArrowheads="1"/>
          </p:cNvSpPr>
          <p:nvPr/>
        </p:nvSpPr>
        <p:spPr>
          <a:xfrm>
            <a:off x="3575190" y="2032495"/>
            <a:ext cx="3234519" cy="1148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altLang="en-US" dirty="0">
                <a:latin typeface="Twinkl SemiBold"/>
              </a:rPr>
              <a:t>ιπποπόταμος</a:t>
            </a:r>
            <a:endParaRPr lang="en-GB" altLang="en-US" dirty="0">
              <a:latin typeface="Twinkl SemiBold"/>
            </a:endParaRPr>
          </a:p>
        </p:txBody>
      </p:sp>
      <p:pic>
        <p:nvPicPr>
          <p:cNvPr id="10" name="Picture 2" descr="Hippo Animal GIF - Hippo Animal GIFs">
            <a:extLst>
              <a:ext uri="{FF2B5EF4-FFF2-40B4-BE49-F238E27FC236}">
                <a16:creationId xmlns:a16="http://schemas.microsoft.com/office/drawing/2014/main" id="{4AFEEFF5-E88A-4B87-9FB2-922C500233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086" y="188685"/>
            <a:ext cx="3154623" cy="218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117A99C-A994-8845-91D2-CC0D47058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73B025C-C9CC-6145-BC73-CE5298DDEF11}"/>
              </a:ext>
            </a:extLst>
          </p:cNvPr>
          <p:cNvSpPr txBox="1">
            <a:spLocks/>
          </p:cNvSpPr>
          <p:nvPr/>
        </p:nvSpPr>
        <p:spPr>
          <a:xfrm>
            <a:off x="902678" y="2888824"/>
            <a:ext cx="2020631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7200" b="1">
                <a:solidFill>
                  <a:srgbClr val="0070C0"/>
                </a:solidFill>
              </a:rPr>
              <a:t>έ</a:t>
            </a:r>
            <a:r>
              <a:rPr lang="el-GR" sz="7200" b="1">
                <a:solidFill>
                  <a:srgbClr val="0070C0"/>
                </a:solidFill>
              </a:rPr>
              <a:t>νας</a:t>
            </a:r>
            <a:r>
              <a:rPr lang="en-GB"/>
              <a:t> 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1C19204-66DC-3142-B0AD-56A0ED982E11}"/>
              </a:ext>
            </a:extLst>
          </p:cNvPr>
          <p:cNvSpPr txBox="1">
            <a:spLocks/>
          </p:cNvSpPr>
          <p:nvPr/>
        </p:nvSpPr>
        <p:spPr>
          <a:xfrm>
            <a:off x="4736122" y="2826301"/>
            <a:ext cx="1739413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sz="7200" b="1" dirty="0">
                <a:solidFill>
                  <a:srgbClr val="FF0000"/>
                </a:solidFill>
              </a:rPr>
              <a:t>μια</a:t>
            </a:r>
            <a:r>
              <a:rPr lang="en-GB" dirty="0"/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1E20384-C216-C24E-823F-9235565FD743}"/>
              </a:ext>
            </a:extLst>
          </p:cNvPr>
          <p:cNvSpPr txBox="1">
            <a:spLocks/>
          </p:cNvSpPr>
          <p:nvPr/>
        </p:nvSpPr>
        <p:spPr>
          <a:xfrm>
            <a:off x="9155725" y="2826301"/>
            <a:ext cx="1739413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sz="7200" b="1" dirty="0">
                <a:solidFill>
                  <a:srgbClr val="00B050"/>
                </a:solidFill>
              </a:rPr>
              <a:t>ένα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516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0.28841 0.195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97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29167 0.6488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3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7E710-B445-45EF-8988-1260E5D53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678" y="2888824"/>
            <a:ext cx="2020631" cy="994307"/>
          </a:xfrm>
        </p:spPr>
        <p:txBody>
          <a:bodyPr/>
          <a:lstStyle/>
          <a:p>
            <a:r>
              <a:rPr lang="en-GB" sz="7200" b="1" dirty="0" err="1">
                <a:solidFill>
                  <a:srgbClr val="0070C0"/>
                </a:solidFill>
              </a:rPr>
              <a:t>έ</a:t>
            </a:r>
            <a:r>
              <a:rPr lang="el-GR" sz="7200" b="1" dirty="0" err="1">
                <a:solidFill>
                  <a:srgbClr val="0070C0"/>
                </a:solidFill>
              </a:rPr>
              <a:t>νας</a:t>
            </a:r>
            <a:r>
              <a:rPr lang="en-GB" dirty="0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2C501C-BE2C-4880-911F-CBD96A131426}"/>
              </a:ext>
            </a:extLst>
          </p:cNvPr>
          <p:cNvSpPr txBox="1">
            <a:spLocks/>
          </p:cNvSpPr>
          <p:nvPr/>
        </p:nvSpPr>
        <p:spPr>
          <a:xfrm>
            <a:off x="4736122" y="2826301"/>
            <a:ext cx="1739413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sz="7200" b="1" dirty="0">
                <a:solidFill>
                  <a:srgbClr val="FF0000"/>
                </a:solidFill>
              </a:rPr>
              <a:t>μια</a:t>
            </a:r>
            <a:r>
              <a:rPr lang="en-GB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44DE7F-3CE2-46A4-A833-5E16D454E893}"/>
              </a:ext>
            </a:extLst>
          </p:cNvPr>
          <p:cNvSpPr txBox="1">
            <a:spLocks/>
          </p:cNvSpPr>
          <p:nvPr/>
        </p:nvSpPr>
        <p:spPr>
          <a:xfrm>
            <a:off x="9155725" y="2826301"/>
            <a:ext cx="1739413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sz="7200" b="1" dirty="0">
                <a:solidFill>
                  <a:srgbClr val="00B050"/>
                </a:solidFill>
              </a:rPr>
              <a:t>ένα</a:t>
            </a:r>
            <a:r>
              <a:rPr lang="en-GB" dirty="0"/>
              <a:t> </a:t>
            </a:r>
          </a:p>
        </p:txBody>
      </p:sp>
      <p:pic>
        <p:nvPicPr>
          <p:cNvPr id="5" name="Picture 2" descr="All you feed is love - it&amp;#39;s the most important ingredient in our food">
            <a:extLst>
              <a:ext uri="{FF2B5EF4-FFF2-40B4-BE49-F238E27FC236}">
                <a16:creationId xmlns:a16="http://schemas.microsoft.com/office/drawing/2014/main" id="{06B2F2B0-1169-4DED-B8D4-78862461F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0"/>
            <a:ext cx="2798885" cy="277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0">
            <a:extLst>
              <a:ext uri="{FF2B5EF4-FFF2-40B4-BE49-F238E27FC236}">
                <a16:creationId xmlns:a16="http://schemas.microsoft.com/office/drawing/2014/main" id="{A5030812-CE83-4961-8E2C-3339246B79C7}"/>
              </a:ext>
            </a:extLst>
          </p:cNvPr>
          <p:cNvSpPr txBox="1">
            <a:spLocks noChangeArrowheads="1"/>
          </p:cNvSpPr>
          <p:nvPr/>
        </p:nvSpPr>
        <p:spPr>
          <a:xfrm>
            <a:off x="3993542" y="1583831"/>
            <a:ext cx="2841015" cy="385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altLang="en-US" sz="6600" dirty="0">
                <a:latin typeface="Twinkl SemiBold"/>
              </a:rPr>
              <a:t>σκύλος</a:t>
            </a:r>
            <a:endParaRPr lang="en-GB" altLang="en-US" sz="6600" dirty="0">
              <a:latin typeface="Twinkl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29315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-0.32396 0.528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263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3 0.13241 L -0.3151 0.681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59" y="2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37 Rhinoceros Running Stock Photos, Pictures &amp;amp; Royalty-Free Images - iStock">
            <a:extLst>
              <a:ext uri="{FF2B5EF4-FFF2-40B4-BE49-F238E27FC236}">
                <a16:creationId xmlns:a16="http://schemas.microsoft.com/office/drawing/2014/main" id="{959EC741-8B9B-4639-B8CA-7D6C33370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49" y="361951"/>
            <a:ext cx="58293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FFAA0BC-282B-4FCB-B5E4-6B49F084DB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4809" y="3289058"/>
            <a:ext cx="8220075" cy="993775"/>
          </a:xfrm>
        </p:spPr>
        <p:txBody>
          <a:bodyPr/>
          <a:lstStyle/>
          <a:p>
            <a:r>
              <a:rPr lang="el-GR" altLang="en-US" sz="6600" dirty="0">
                <a:latin typeface="Twinkl SemiBold"/>
              </a:rPr>
              <a:t>ρινόκερος</a:t>
            </a:r>
            <a:endParaRPr lang="en-GB" altLang="en-US" sz="6600" dirty="0">
              <a:latin typeface="Twinkl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19931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437 Rhinoceros Running Stock Photos, Pictures &amp;amp; Royalty-Free Images - iStock">
            <a:extLst>
              <a:ext uri="{FF2B5EF4-FFF2-40B4-BE49-F238E27FC236}">
                <a16:creationId xmlns:a16="http://schemas.microsoft.com/office/drawing/2014/main" id="{745C3745-08D3-4536-8AB9-D45276275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009" y="1"/>
            <a:ext cx="2805236" cy="280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C20787D-F43A-4BF8-99EF-FF4D0235F092}"/>
              </a:ext>
            </a:extLst>
          </p:cNvPr>
          <p:cNvSpPr txBox="1">
            <a:spLocks noChangeArrowheads="1"/>
          </p:cNvSpPr>
          <p:nvPr/>
        </p:nvSpPr>
        <p:spPr>
          <a:xfrm>
            <a:off x="6073603" y="0"/>
            <a:ext cx="3733419" cy="1091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altLang="en-US" dirty="0">
                <a:latin typeface="Twinkl SemiBold"/>
              </a:rPr>
              <a:t>ρινόκερος</a:t>
            </a:r>
            <a:endParaRPr lang="en-GB" altLang="en-US" dirty="0">
              <a:latin typeface="Twinkl SemiBold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419FFBD-325F-184A-A3E0-C59CC4904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A5618A-58E2-944D-91F9-21E17D5E2184}"/>
              </a:ext>
            </a:extLst>
          </p:cNvPr>
          <p:cNvSpPr txBox="1">
            <a:spLocks/>
          </p:cNvSpPr>
          <p:nvPr/>
        </p:nvSpPr>
        <p:spPr>
          <a:xfrm>
            <a:off x="902678" y="2888824"/>
            <a:ext cx="2020631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7200" b="1">
                <a:solidFill>
                  <a:srgbClr val="0070C0"/>
                </a:solidFill>
              </a:rPr>
              <a:t>έ</a:t>
            </a:r>
            <a:r>
              <a:rPr lang="el-GR" sz="7200" b="1">
                <a:solidFill>
                  <a:srgbClr val="0070C0"/>
                </a:solidFill>
              </a:rPr>
              <a:t>νας</a:t>
            </a:r>
            <a:r>
              <a:rPr lang="en-GB"/>
              <a:t> 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6B3FB1-80F1-3046-8D09-C60BDDF6A47A}"/>
              </a:ext>
            </a:extLst>
          </p:cNvPr>
          <p:cNvSpPr txBox="1">
            <a:spLocks/>
          </p:cNvSpPr>
          <p:nvPr/>
        </p:nvSpPr>
        <p:spPr>
          <a:xfrm>
            <a:off x="4736122" y="2826301"/>
            <a:ext cx="1739413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sz="7200" b="1" dirty="0">
                <a:solidFill>
                  <a:srgbClr val="FF0000"/>
                </a:solidFill>
              </a:rPr>
              <a:t>μια</a:t>
            </a:r>
            <a:r>
              <a:rPr lang="en-GB" dirty="0"/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58D1438-1E60-E04F-B89C-499903456D27}"/>
              </a:ext>
            </a:extLst>
          </p:cNvPr>
          <p:cNvSpPr txBox="1">
            <a:spLocks/>
          </p:cNvSpPr>
          <p:nvPr/>
        </p:nvSpPr>
        <p:spPr>
          <a:xfrm>
            <a:off x="9155725" y="2826301"/>
            <a:ext cx="1739413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sz="7200" b="1" dirty="0">
                <a:solidFill>
                  <a:srgbClr val="00B050"/>
                </a:solidFill>
              </a:rPr>
              <a:t>ένα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072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27552 0.59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76" y="297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-0.48893 0.456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53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BFE9FDC-B8C2-4D80-A0CC-3AA4D9AB8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2715" y="1301930"/>
            <a:ext cx="8220075" cy="993775"/>
          </a:xfrm>
        </p:spPr>
        <p:txBody>
          <a:bodyPr/>
          <a:lstStyle/>
          <a:p>
            <a:r>
              <a:rPr lang="el-GR" altLang="en-US" sz="6600" b="1" dirty="0">
                <a:solidFill>
                  <a:srgbClr val="FF0000"/>
                </a:solidFill>
                <a:latin typeface="Twinkl SemiBold"/>
              </a:rPr>
              <a:t>Ώρα   για   παιχνίδι</a:t>
            </a:r>
            <a:endParaRPr lang="en-GB" altLang="en-US" sz="6600" b="1" dirty="0">
              <a:solidFill>
                <a:srgbClr val="FF0000"/>
              </a:solidFill>
              <a:latin typeface="Twinkl Semi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939257-7A52-4D2A-8F0B-C3D81D80A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821" y="3666257"/>
            <a:ext cx="6657475" cy="248141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60C4F7-5C12-4791-90A2-7470720D3F1F}"/>
              </a:ext>
            </a:extLst>
          </p:cNvPr>
          <p:cNvSpPr/>
          <p:nvPr/>
        </p:nvSpPr>
        <p:spPr>
          <a:xfrm>
            <a:off x="1709212" y="1179872"/>
            <a:ext cx="8101781" cy="1337187"/>
          </a:xfrm>
          <a:prstGeom prst="roundRect">
            <a:avLst/>
          </a:prstGeom>
          <a:noFill/>
          <a:ln w="76200">
            <a:solidFill>
              <a:srgbClr val="D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142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A41570-A336-410C-83A4-1D52A0682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70" y="271975"/>
            <a:ext cx="3613031" cy="3695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5039E6-2D6F-4C83-8030-9B0DCA8F7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41" y="5503052"/>
            <a:ext cx="1876425" cy="104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66790F-7B1D-41CD-85DD-25CFC4A9E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626" y="5503051"/>
            <a:ext cx="1876425" cy="104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847FB7-BF75-4F08-8777-FC3067F6A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910" y="5510495"/>
            <a:ext cx="1876425" cy="104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3F0F6C-37E1-4FAD-B7E4-12F52CE1C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795" y="5510494"/>
            <a:ext cx="1876425" cy="104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3DFA64-8004-4F2A-BFCC-F5ADED3CC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309" y="5503050"/>
            <a:ext cx="1876425" cy="104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E39B69-92F9-4AD4-87E3-60B7B2B69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365" y="5510494"/>
            <a:ext cx="1876425" cy="104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0ED938-6F6B-419F-AD26-D5D0F052E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629667" y="4975106"/>
            <a:ext cx="1876425" cy="10477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F35AAE-A3BB-4048-BDAA-F234B6E73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629668" y="3156966"/>
            <a:ext cx="1876425" cy="104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4B06FB-EFD0-4258-B7EF-5B36CE900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599362" y="1338826"/>
            <a:ext cx="1876425" cy="10477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5D00FA-9E2A-42DE-82A5-F580D84AD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648668" y="191715"/>
            <a:ext cx="1876425" cy="104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0FAE13-C747-4A23-89C9-D05A60E8C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64487" y="191714"/>
            <a:ext cx="1876425" cy="104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DC0553-52A4-4CF5-A1AE-279F2C16D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962518" y="191714"/>
            <a:ext cx="1876425" cy="10477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87E41CC-FEEB-42DA-AA02-E3E66F399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060549" y="191713"/>
            <a:ext cx="1876425" cy="1047751"/>
          </a:xfrm>
          <a:prstGeom prst="rect">
            <a:avLst/>
          </a:prstGeom>
        </p:spPr>
      </p:pic>
      <p:pic>
        <p:nvPicPr>
          <p:cNvPr id="23" name="Picture 2" descr="All you feed is love - it&amp;#39;s the most important ingredient in our food">
            <a:extLst>
              <a:ext uri="{FF2B5EF4-FFF2-40B4-BE49-F238E27FC236}">
                <a16:creationId xmlns:a16="http://schemas.microsoft.com/office/drawing/2014/main" id="{2B7725E8-AE32-4F27-87F0-CDC93015F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24" y="2016191"/>
            <a:ext cx="1876425" cy="185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ow definition and meaning | Collins English Dictionary">
            <a:extLst>
              <a:ext uri="{FF2B5EF4-FFF2-40B4-BE49-F238E27FC236}">
                <a16:creationId xmlns:a16="http://schemas.microsoft.com/office/drawing/2014/main" id="{3A58A424-DCC1-4049-A5F4-A58021326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544" y="1305305"/>
            <a:ext cx="2914769" cy="200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chleich Farm World Pig Toy Figure (13782) : Amazon.co.uk: Toys &amp;amp; Games">
            <a:extLst>
              <a:ext uri="{FF2B5EF4-FFF2-40B4-BE49-F238E27FC236}">
                <a16:creationId xmlns:a16="http://schemas.microsoft.com/office/drawing/2014/main" id="{A36F5E91-2C72-4E18-A138-FCA7186D5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92" y="1427454"/>
            <a:ext cx="1725047" cy="151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uck definition and meaning | Collins English Dictionary">
            <a:extLst>
              <a:ext uri="{FF2B5EF4-FFF2-40B4-BE49-F238E27FC236}">
                <a16:creationId xmlns:a16="http://schemas.microsoft.com/office/drawing/2014/main" id="{5A896178-EE49-42E0-BAE3-16313CA8E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8" y="3548237"/>
            <a:ext cx="1616081" cy="186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3236C0B-6F1B-4342-8AA9-851253DEC5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5056" y="4689740"/>
            <a:ext cx="1152525" cy="9239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BF49241-880D-487F-9549-1B4E4FD90C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970" y="3873852"/>
            <a:ext cx="2387157" cy="17981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30ED7A5-B70D-4B87-A85C-061B209A25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27407" y="2276421"/>
            <a:ext cx="1090770" cy="1394180"/>
          </a:xfrm>
          <a:prstGeom prst="rect">
            <a:avLst/>
          </a:prstGeom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E3BE77DF-6E63-4C29-9F95-1F194CFC1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003" y="4560767"/>
            <a:ext cx="1149409" cy="106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CC877D2-AD3D-4A52-8103-065227A52E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1392" y="4390402"/>
            <a:ext cx="1382921" cy="1405160"/>
          </a:xfrm>
          <a:prstGeom prst="rect">
            <a:avLst/>
          </a:prstGeom>
        </p:spPr>
      </p:pic>
      <p:pic>
        <p:nvPicPr>
          <p:cNvPr id="34" name="Picture 2" descr="Woodland Birds">
            <a:extLst>
              <a:ext uri="{FF2B5EF4-FFF2-40B4-BE49-F238E27FC236}">
                <a16:creationId xmlns:a16="http://schemas.microsoft.com/office/drawing/2014/main" id="{230CA928-F375-4B83-AFA6-B5AECDD9D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053" y="3748770"/>
            <a:ext cx="897481" cy="67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E702D68-5B6A-493A-8DC1-BE3709E8C8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07198" y="3790059"/>
            <a:ext cx="1385685" cy="14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4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41671-9588-499E-AA45-C0C0606FD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C1775-877F-4E70-9BE1-57E7D151E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7105135"/>
          </a:xfrm>
          <a:prstGeom prst="rect">
            <a:avLst/>
          </a:prstGeom>
        </p:spPr>
      </p:pic>
      <p:pic>
        <p:nvPicPr>
          <p:cNvPr id="6" name="Picture 2" descr="Full Body Shot Of Lion On Seamless | Kimballstock">
            <a:extLst>
              <a:ext uri="{FF2B5EF4-FFF2-40B4-BE49-F238E27FC236}">
                <a16:creationId xmlns:a16="http://schemas.microsoft.com/office/drawing/2014/main" id="{AB8CA5CB-F189-4EFE-BB4E-7D54F95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30" y="2021522"/>
            <a:ext cx="2175439" cy="1842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437 Rhinoceros Running Stock Photos, Pictures &amp;amp; Royalty-Free Images - iStock">
            <a:extLst>
              <a:ext uri="{FF2B5EF4-FFF2-40B4-BE49-F238E27FC236}">
                <a16:creationId xmlns:a16="http://schemas.microsoft.com/office/drawing/2014/main" id="{4E218E2B-DF9F-4DE0-9068-E8531D497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635" y="2942587"/>
            <a:ext cx="1570654" cy="1570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ippo Animal GIF - Hippo Animal GIFs">
            <a:extLst>
              <a:ext uri="{FF2B5EF4-FFF2-40B4-BE49-F238E27FC236}">
                <a16:creationId xmlns:a16="http://schemas.microsoft.com/office/drawing/2014/main" id="{398CCB91-EF87-414B-9D07-015277B581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49" y="3559795"/>
            <a:ext cx="1969722" cy="1570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1BAE2C-778C-4DFA-B0F7-7CABEE089D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7949" y="4510533"/>
            <a:ext cx="1554120" cy="1868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589269-D5AA-4B0C-ABA9-90C5F7A715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7162" y="5747657"/>
            <a:ext cx="2414473" cy="1153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266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A41570-A336-410C-83A4-1D52A0682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70" y="271975"/>
            <a:ext cx="3613031" cy="3695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5039E6-2D6F-4C83-8030-9B0DCA8F7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41" y="5503052"/>
            <a:ext cx="1876425" cy="104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66790F-7B1D-41CD-85DD-25CFC4A9E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626" y="5503051"/>
            <a:ext cx="1876425" cy="104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847FB7-BF75-4F08-8777-FC3067F6A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910" y="5510495"/>
            <a:ext cx="1876425" cy="104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3F0F6C-37E1-4FAD-B7E4-12F52CE1C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795" y="5510494"/>
            <a:ext cx="1876425" cy="104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3DFA64-8004-4F2A-BFCC-F5ADED3CC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309" y="5503050"/>
            <a:ext cx="1876425" cy="104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E39B69-92F9-4AD4-87E3-60B7B2B69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365" y="5510494"/>
            <a:ext cx="1876425" cy="104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0ED938-6F6B-419F-AD26-D5D0F052E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629667" y="4975106"/>
            <a:ext cx="1876425" cy="10477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F35AAE-A3BB-4048-BDAA-F234B6E73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629668" y="3156966"/>
            <a:ext cx="1876425" cy="104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4B06FB-EFD0-4258-B7EF-5B36CE900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599362" y="1338826"/>
            <a:ext cx="1876425" cy="10477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5D00FA-9E2A-42DE-82A5-F580D84AD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648668" y="191715"/>
            <a:ext cx="1876425" cy="104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0FAE13-C747-4A23-89C9-D05A60E8C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64487" y="191714"/>
            <a:ext cx="1876425" cy="104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DC0553-52A4-4CF5-A1AE-279F2C16D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962518" y="191714"/>
            <a:ext cx="1876425" cy="10477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87E41CC-FEEB-42DA-AA02-E3E66F399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060549" y="191713"/>
            <a:ext cx="1876425" cy="1047751"/>
          </a:xfrm>
          <a:prstGeom prst="rect">
            <a:avLst/>
          </a:prstGeom>
        </p:spPr>
      </p:pic>
      <p:pic>
        <p:nvPicPr>
          <p:cNvPr id="23" name="Picture 2" descr="All you feed is love - it&amp;#39;s the most important ingredient in our food">
            <a:extLst>
              <a:ext uri="{FF2B5EF4-FFF2-40B4-BE49-F238E27FC236}">
                <a16:creationId xmlns:a16="http://schemas.microsoft.com/office/drawing/2014/main" id="{2B7725E8-AE32-4F27-87F0-CDC93015F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24" y="2016191"/>
            <a:ext cx="1876425" cy="185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ow definition and meaning | Collins English Dictionary">
            <a:extLst>
              <a:ext uri="{FF2B5EF4-FFF2-40B4-BE49-F238E27FC236}">
                <a16:creationId xmlns:a16="http://schemas.microsoft.com/office/drawing/2014/main" id="{3A58A424-DCC1-4049-A5F4-A58021326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544" y="1307316"/>
            <a:ext cx="2914769" cy="200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chleich Farm World Pig Toy Figure (13782) : Amazon.co.uk: Toys &amp;amp; Games">
            <a:extLst>
              <a:ext uri="{FF2B5EF4-FFF2-40B4-BE49-F238E27FC236}">
                <a16:creationId xmlns:a16="http://schemas.microsoft.com/office/drawing/2014/main" id="{A36F5E91-2C72-4E18-A138-FCA7186D5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92" y="1427454"/>
            <a:ext cx="1725047" cy="151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uck definition and meaning | Collins English Dictionary">
            <a:extLst>
              <a:ext uri="{FF2B5EF4-FFF2-40B4-BE49-F238E27FC236}">
                <a16:creationId xmlns:a16="http://schemas.microsoft.com/office/drawing/2014/main" id="{5A896178-EE49-42E0-BAE3-16313CA8E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8" y="3548237"/>
            <a:ext cx="1616081" cy="186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3236C0B-6F1B-4342-8AA9-851253DEC5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5056" y="4689740"/>
            <a:ext cx="1152525" cy="9239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BF49241-880D-487F-9549-1B4E4FD90C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930" y="3873852"/>
            <a:ext cx="2387157" cy="1798155"/>
          </a:xfrm>
          <a:prstGeom prst="rect">
            <a:avLst/>
          </a:prstGeom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E3BE77DF-6E63-4C29-9F95-1F194CFC1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003" y="4560767"/>
            <a:ext cx="1149409" cy="106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CC877D2-AD3D-4A52-8103-065227A52E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1392" y="4390402"/>
            <a:ext cx="1382921" cy="1405160"/>
          </a:xfrm>
          <a:prstGeom prst="rect">
            <a:avLst/>
          </a:prstGeom>
        </p:spPr>
      </p:pic>
      <p:pic>
        <p:nvPicPr>
          <p:cNvPr id="34" name="Picture 2" descr="Woodland Birds">
            <a:extLst>
              <a:ext uri="{FF2B5EF4-FFF2-40B4-BE49-F238E27FC236}">
                <a16:creationId xmlns:a16="http://schemas.microsoft.com/office/drawing/2014/main" id="{230CA928-F375-4B83-AFA6-B5AECDD9D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053" y="3748770"/>
            <a:ext cx="897481" cy="67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E702D68-5B6A-493A-8DC1-BE3709E8C8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07198" y="3790059"/>
            <a:ext cx="1385685" cy="1459018"/>
          </a:xfrm>
          <a:prstGeom prst="rect">
            <a:avLst/>
          </a:prstGeom>
        </p:spPr>
      </p:pic>
      <p:pic>
        <p:nvPicPr>
          <p:cNvPr id="36" name="Picture 2" descr="Full Body Shot Of Lion On Seamless | Kimballstock">
            <a:extLst>
              <a:ext uri="{FF2B5EF4-FFF2-40B4-BE49-F238E27FC236}">
                <a16:creationId xmlns:a16="http://schemas.microsoft.com/office/drawing/2014/main" id="{D504E5C9-AC38-46D5-8623-FA72EFC87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398" y="2176701"/>
            <a:ext cx="1953598" cy="1654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ull Body Shot Of Lion On Seamless | Kimballstock">
            <a:extLst>
              <a:ext uri="{FF2B5EF4-FFF2-40B4-BE49-F238E27FC236}">
                <a16:creationId xmlns:a16="http://schemas.microsoft.com/office/drawing/2014/main" id="{BCA2235F-A3EB-40A2-93CC-663828C45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619" y="2228814"/>
            <a:ext cx="1953598" cy="1654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chleich Farm World Pig Toy Figure (13782) : Amazon.co.uk: Toys &amp;amp; Games">
            <a:extLst>
              <a:ext uri="{FF2B5EF4-FFF2-40B4-BE49-F238E27FC236}">
                <a16:creationId xmlns:a16="http://schemas.microsoft.com/office/drawing/2014/main" id="{86C256F0-9D87-4BA5-AF68-2CE411CD1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584" y="1417666"/>
            <a:ext cx="1725047" cy="151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7BB058B-F55F-4093-AE8B-731A24FEE6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522" y="3864064"/>
            <a:ext cx="2387157" cy="179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7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A41570-A336-410C-83A4-1D52A0682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70" y="271975"/>
            <a:ext cx="3613031" cy="3695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5039E6-2D6F-4C83-8030-9B0DCA8F7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41" y="5503052"/>
            <a:ext cx="1876425" cy="104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66790F-7B1D-41CD-85DD-25CFC4A9E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626" y="5503051"/>
            <a:ext cx="1876425" cy="104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847FB7-BF75-4F08-8777-FC3067F6A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910" y="5510495"/>
            <a:ext cx="1876425" cy="104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3F0F6C-37E1-4FAD-B7E4-12F52CE1C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795" y="5510494"/>
            <a:ext cx="1876425" cy="104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3DFA64-8004-4F2A-BFCC-F5ADED3CC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309" y="5503050"/>
            <a:ext cx="1876425" cy="104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E39B69-92F9-4AD4-87E3-60B7B2B69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365" y="5510494"/>
            <a:ext cx="1876425" cy="104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0ED938-6F6B-419F-AD26-D5D0F052E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629667" y="4975106"/>
            <a:ext cx="1876425" cy="10477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F35AAE-A3BB-4048-BDAA-F234B6E73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629668" y="3156966"/>
            <a:ext cx="1876425" cy="104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4B06FB-EFD0-4258-B7EF-5B36CE900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599362" y="1338826"/>
            <a:ext cx="1876425" cy="10477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5D00FA-9E2A-42DE-82A5-F580D84AD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648668" y="191715"/>
            <a:ext cx="1876425" cy="104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0FAE13-C747-4A23-89C9-D05A60E8C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64487" y="191714"/>
            <a:ext cx="1876425" cy="104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DC0553-52A4-4CF5-A1AE-279F2C16D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962518" y="191714"/>
            <a:ext cx="1876425" cy="10477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87E41CC-FEEB-42DA-AA02-E3E66F399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060549" y="191713"/>
            <a:ext cx="1876425" cy="1047751"/>
          </a:xfrm>
          <a:prstGeom prst="rect">
            <a:avLst/>
          </a:prstGeom>
        </p:spPr>
      </p:pic>
      <p:pic>
        <p:nvPicPr>
          <p:cNvPr id="23" name="Picture 2" descr="All you feed is love - it&amp;#39;s the most important ingredient in our food">
            <a:extLst>
              <a:ext uri="{FF2B5EF4-FFF2-40B4-BE49-F238E27FC236}">
                <a16:creationId xmlns:a16="http://schemas.microsoft.com/office/drawing/2014/main" id="{2B7725E8-AE32-4F27-87F0-CDC93015F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24" y="2016191"/>
            <a:ext cx="1876425" cy="185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ow definition and meaning | Collins English Dictionary">
            <a:extLst>
              <a:ext uri="{FF2B5EF4-FFF2-40B4-BE49-F238E27FC236}">
                <a16:creationId xmlns:a16="http://schemas.microsoft.com/office/drawing/2014/main" id="{3A58A424-DCC1-4049-A5F4-A58021326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544" y="1307316"/>
            <a:ext cx="2914769" cy="200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chleich Farm World Pig Toy Figure (13782) : Amazon.co.uk: Toys &amp;amp; Games">
            <a:extLst>
              <a:ext uri="{FF2B5EF4-FFF2-40B4-BE49-F238E27FC236}">
                <a16:creationId xmlns:a16="http://schemas.microsoft.com/office/drawing/2014/main" id="{A36F5E91-2C72-4E18-A138-FCA7186D5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92" y="1427454"/>
            <a:ext cx="1725047" cy="151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uck definition and meaning | Collins English Dictionary">
            <a:extLst>
              <a:ext uri="{FF2B5EF4-FFF2-40B4-BE49-F238E27FC236}">
                <a16:creationId xmlns:a16="http://schemas.microsoft.com/office/drawing/2014/main" id="{5A896178-EE49-42E0-BAE3-16313CA8E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8" y="3548237"/>
            <a:ext cx="1616081" cy="186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3236C0B-6F1B-4342-8AA9-851253DEC5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5837" y="4560767"/>
            <a:ext cx="1152525" cy="9239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BF49241-880D-487F-9549-1B4E4FD90C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930" y="3873852"/>
            <a:ext cx="2387157" cy="179815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CC877D2-AD3D-4A52-8103-065227A52E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1392" y="4390402"/>
            <a:ext cx="1382921" cy="1405160"/>
          </a:xfrm>
          <a:prstGeom prst="rect">
            <a:avLst/>
          </a:prstGeom>
        </p:spPr>
      </p:pic>
      <p:pic>
        <p:nvPicPr>
          <p:cNvPr id="34" name="Picture 2" descr="Woodland Birds">
            <a:extLst>
              <a:ext uri="{FF2B5EF4-FFF2-40B4-BE49-F238E27FC236}">
                <a16:creationId xmlns:a16="http://schemas.microsoft.com/office/drawing/2014/main" id="{230CA928-F375-4B83-AFA6-B5AECDD9D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053" y="3748770"/>
            <a:ext cx="897481" cy="67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E702D68-5B6A-493A-8DC1-BE3709E8C8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07198" y="3790059"/>
            <a:ext cx="1385685" cy="14590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F42F7D0-565C-4316-B39D-FDFBF066EA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76986" y="2565810"/>
            <a:ext cx="1090770" cy="13941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224AAFF-8142-49BF-8775-0D98BDB74B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19808" y="3863064"/>
            <a:ext cx="1554120" cy="1868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E02D34F-6A08-4DF8-85C7-5D7A8F0DF4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90830" y="3919692"/>
            <a:ext cx="1554120" cy="1868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884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A41570-A336-410C-83A4-1D52A0682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70" y="271975"/>
            <a:ext cx="3613031" cy="3695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5039E6-2D6F-4C83-8030-9B0DCA8F7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41" y="5503052"/>
            <a:ext cx="1876425" cy="104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66790F-7B1D-41CD-85DD-25CFC4A9E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626" y="5503051"/>
            <a:ext cx="1876425" cy="104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847FB7-BF75-4F08-8777-FC3067F6A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910" y="5510495"/>
            <a:ext cx="1876425" cy="104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3F0F6C-37E1-4FAD-B7E4-12F52CE1C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795" y="5510494"/>
            <a:ext cx="1876425" cy="104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3DFA64-8004-4F2A-BFCC-F5ADED3CC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309" y="5503050"/>
            <a:ext cx="1876425" cy="104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E39B69-92F9-4AD4-87E3-60B7B2B69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365" y="5510494"/>
            <a:ext cx="1876425" cy="104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0ED938-6F6B-419F-AD26-D5D0F052E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629667" y="4975106"/>
            <a:ext cx="1876425" cy="10477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F35AAE-A3BB-4048-BDAA-F234B6E73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629668" y="3156966"/>
            <a:ext cx="1876425" cy="104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4B06FB-EFD0-4258-B7EF-5B36CE900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599362" y="1338826"/>
            <a:ext cx="1876425" cy="10477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5D00FA-9E2A-42DE-82A5-F580D84AD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648668" y="191715"/>
            <a:ext cx="1876425" cy="104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0FAE13-C747-4A23-89C9-D05A60E8C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64487" y="191714"/>
            <a:ext cx="1876425" cy="104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DC0553-52A4-4CF5-A1AE-279F2C16D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962518" y="191714"/>
            <a:ext cx="1876425" cy="10477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87E41CC-FEEB-42DA-AA02-E3E66F399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060549" y="191713"/>
            <a:ext cx="1876425" cy="1047751"/>
          </a:xfrm>
          <a:prstGeom prst="rect">
            <a:avLst/>
          </a:prstGeom>
        </p:spPr>
      </p:pic>
      <p:pic>
        <p:nvPicPr>
          <p:cNvPr id="23" name="Picture 2" descr="All you feed is love - it&amp;#39;s the most important ingredient in our food">
            <a:extLst>
              <a:ext uri="{FF2B5EF4-FFF2-40B4-BE49-F238E27FC236}">
                <a16:creationId xmlns:a16="http://schemas.microsoft.com/office/drawing/2014/main" id="{2B7725E8-AE32-4F27-87F0-CDC93015F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24" y="2016191"/>
            <a:ext cx="1876425" cy="185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ow definition and meaning | Collins English Dictionary">
            <a:extLst>
              <a:ext uri="{FF2B5EF4-FFF2-40B4-BE49-F238E27FC236}">
                <a16:creationId xmlns:a16="http://schemas.microsoft.com/office/drawing/2014/main" id="{3A58A424-DCC1-4049-A5F4-A58021326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544" y="1307316"/>
            <a:ext cx="2914769" cy="200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chleich Farm World Pig Toy Figure (13782) : Amazon.co.uk: Toys &amp;amp; Games">
            <a:extLst>
              <a:ext uri="{FF2B5EF4-FFF2-40B4-BE49-F238E27FC236}">
                <a16:creationId xmlns:a16="http://schemas.microsoft.com/office/drawing/2014/main" id="{A36F5E91-2C72-4E18-A138-FCA7186D5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92" y="1427454"/>
            <a:ext cx="1725047" cy="151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3236C0B-6F1B-4342-8AA9-851253DEC5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5056" y="4689740"/>
            <a:ext cx="1152525" cy="9239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BF49241-880D-487F-9549-1B4E4FD90C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930" y="3873852"/>
            <a:ext cx="2387157" cy="1798155"/>
          </a:xfrm>
          <a:prstGeom prst="rect">
            <a:avLst/>
          </a:prstGeom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E3BE77DF-6E63-4C29-9F95-1F194CFC1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003" y="4560767"/>
            <a:ext cx="1149409" cy="106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CC877D2-AD3D-4A52-8103-065227A52E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1392" y="4390402"/>
            <a:ext cx="1382921" cy="1405160"/>
          </a:xfrm>
          <a:prstGeom prst="rect">
            <a:avLst/>
          </a:prstGeom>
        </p:spPr>
      </p:pic>
      <p:pic>
        <p:nvPicPr>
          <p:cNvPr id="34" name="Picture 2" descr="Woodland Birds">
            <a:extLst>
              <a:ext uri="{FF2B5EF4-FFF2-40B4-BE49-F238E27FC236}">
                <a16:creationId xmlns:a16="http://schemas.microsoft.com/office/drawing/2014/main" id="{230CA928-F375-4B83-AFA6-B5AECDD9D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053" y="3748770"/>
            <a:ext cx="897481" cy="67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E702D68-5B6A-493A-8DC1-BE3709E8C8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07198" y="3790059"/>
            <a:ext cx="1385685" cy="14590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3AD8110-BB8D-44FD-9F6E-3EB9629FE4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06650" y="4526200"/>
            <a:ext cx="2368796" cy="1153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EEB77D8-70B7-4DAE-BAA7-7DBB5A6266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2883" y="2455903"/>
            <a:ext cx="1090770" cy="139418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72F8C7C-B825-4CCC-9654-825C89DE97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95072" y="4429855"/>
            <a:ext cx="2368796" cy="1153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425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A41570-A336-410C-83A4-1D52A0682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70" y="271975"/>
            <a:ext cx="3613031" cy="3695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5039E6-2D6F-4C83-8030-9B0DCA8F7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41" y="5503052"/>
            <a:ext cx="1876425" cy="104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66790F-7B1D-41CD-85DD-25CFC4A9E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626" y="5503051"/>
            <a:ext cx="1876425" cy="104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847FB7-BF75-4F08-8777-FC3067F6A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910" y="5510495"/>
            <a:ext cx="1876425" cy="104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3F0F6C-37E1-4FAD-B7E4-12F52CE1C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795" y="5510494"/>
            <a:ext cx="1876425" cy="104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3DFA64-8004-4F2A-BFCC-F5ADED3CC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309" y="5503050"/>
            <a:ext cx="1876425" cy="104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E39B69-92F9-4AD4-87E3-60B7B2B69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365" y="5510494"/>
            <a:ext cx="1876425" cy="104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0ED938-6F6B-419F-AD26-D5D0F052E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629667" y="4975106"/>
            <a:ext cx="1876425" cy="10477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F35AAE-A3BB-4048-BDAA-F234B6E73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629668" y="3156966"/>
            <a:ext cx="1876425" cy="104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4B06FB-EFD0-4258-B7EF-5B36CE900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599362" y="1338826"/>
            <a:ext cx="1876425" cy="10477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5D00FA-9E2A-42DE-82A5-F580D84AD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648668" y="191715"/>
            <a:ext cx="1876425" cy="104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0FAE13-C747-4A23-89C9-D05A60E8C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64487" y="191714"/>
            <a:ext cx="1876425" cy="104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DC0553-52A4-4CF5-A1AE-279F2C16D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962518" y="191714"/>
            <a:ext cx="1876425" cy="10477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87E41CC-FEEB-42DA-AA02-E3E66F399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060549" y="191713"/>
            <a:ext cx="1876425" cy="1047751"/>
          </a:xfrm>
          <a:prstGeom prst="rect">
            <a:avLst/>
          </a:prstGeom>
        </p:spPr>
      </p:pic>
      <p:pic>
        <p:nvPicPr>
          <p:cNvPr id="23" name="Picture 2" descr="All you feed is love - it&amp;#39;s the most important ingredient in our food">
            <a:extLst>
              <a:ext uri="{FF2B5EF4-FFF2-40B4-BE49-F238E27FC236}">
                <a16:creationId xmlns:a16="http://schemas.microsoft.com/office/drawing/2014/main" id="{2B7725E8-AE32-4F27-87F0-CDC93015F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24" y="2016191"/>
            <a:ext cx="1876425" cy="185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chleich Farm World Pig Toy Figure (13782) : Amazon.co.uk: Toys &amp;amp; Games">
            <a:extLst>
              <a:ext uri="{FF2B5EF4-FFF2-40B4-BE49-F238E27FC236}">
                <a16:creationId xmlns:a16="http://schemas.microsoft.com/office/drawing/2014/main" id="{A36F5E91-2C72-4E18-A138-FCA7186D5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92" y="1427454"/>
            <a:ext cx="1725047" cy="151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3236C0B-6F1B-4342-8AA9-851253DEC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056" y="4689740"/>
            <a:ext cx="1152525" cy="9239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BF49241-880D-487F-9549-1B4E4FD90C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930" y="3873852"/>
            <a:ext cx="2387157" cy="1798155"/>
          </a:xfrm>
          <a:prstGeom prst="rect">
            <a:avLst/>
          </a:prstGeom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E3BE77DF-6E63-4C29-9F95-1F194CFC1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003" y="4560767"/>
            <a:ext cx="1149409" cy="106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CC877D2-AD3D-4A52-8103-065227A52E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1392" y="4390402"/>
            <a:ext cx="1382921" cy="1405160"/>
          </a:xfrm>
          <a:prstGeom prst="rect">
            <a:avLst/>
          </a:prstGeom>
        </p:spPr>
      </p:pic>
      <p:pic>
        <p:nvPicPr>
          <p:cNvPr id="34" name="Picture 2" descr="Woodland Birds">
            <a:extLst>
              <a:ext uri="{FF2B5EF4-FFF2-40B4-BE49-F238E27FC236}">
                <a16:creationId xmlns:a16="http://schemas.microsoft.com/office/drawing/2014/main" id="{230CA928-F375-4B83-AFA6-B5AECDD9D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053" y="3748770"/>
            <a:ext cx="897481" cy="67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E702D68-5B6A-493A-8DC1-BE3709E8C8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7198" y="3790059"/>
            <a:ext cx="1385685" cy="145901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EEB77D8-70B7-4DAE-BAA7-7DBB5A6266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2883" y="2455903"/>
            <a:ext cx="1090770" cy="1394180"/>
          </a:xfrm>
          <a:prstGeom prst="rect">
            <a:avLst/>
          </a:prstGeom>
        </p:spPr>
      </p:pic>
      <p:pic>
        <p:nvPicPr>
          <p:cNvPr id="31" name="Picture 2" descr="Duck definition and meaning | Collins English Dictionary">
            <a:extLst>
              <a:ext uri="{FF2B5EF4-FFF2-40B4-BE49-F238E27FC236}">
                <a16:creationId xmlns:a16="http://schemas.microsoft.com/office/drawing/2014/main" id="{8725E2D4-6FEF-429D-8083-B9AE619DE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51" y="3927633"/>
            <a:ext cx="1321337" cy="152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437 Rhinoceros Running Stock Photos, Pictures &amp;amp; Royalty-Free Images - iStock">
            <a:extLst>
              <a:ext uri="{FF2B5EF4-FFF2-40B4-BE49-F238E27FC236}">
                <a16:creationId xmlns:a16="http://schemas.microsoft.com/office/drawing/2014/main" id="{A35381C1-029D-40E8-866B-DBF557AE2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671" y="1497034"/>
            <a:ext cx="1725047" cy="1725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437 Rhinoceros Running Stock Photos, Pictures &amp;amp; Royalty-Free Images - iStock">
            <a:extLst>
              <a:ext uri="{FF2B5EF4-FFF2-40B4-BE49-F238E27FC236}">
                <a16:creationId xmlns:a16="http://schemas.microsoft.com/office/drawing/2014/main" id="{785B8E62-EBDE-40BF-A606-2957ECA07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399" y="1517046"/>
            <a:ext cx="1725047" cy="1725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08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41671-9588-499E-AA45-C0C0606FD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C1775-877F-4E70-9BE1-57E7D151E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7105135"/>
          </a:xfrm>
          <a:prstGeom prst="rect">
            <a:avLst/>
          </a:prstGeom>
        </p:spPr>
      </p:pic>
      <p:pic>
        <p:nvPicPr>
          <p:cNvPr id="6" name="Picture 2" descr="Full Body Shot Of Lion On Seamless | Kimballstock">
            <a:extLst>
              <a:ext uri="{FF2B5EF4-FFF2-40B4-BE49-F238E27FC236}">
                <a16:creationId xmlns:a16="http://schemas.microsoft.com/office/drawing/2014/main" id="{AB8CA5CB-F189-4EFE-BB4E-7D54F95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30" y="2021522"/>
            <a:ext cx="2175439" cy="1842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437 Rhinoceros Running Stock Photos, Pictures &amp;amp; Royalty-Free Images - iStock">
            <a:extLst>
              <a:ext uri="{FF2B5EF4-FFF2-40B4-BE49-F238E27FC236}">
                <a16:creationId xmlns:a16="http://schemas.microsoft.com/office/drawing/2014/main" id="{4E218E2B-DF9F-4DE0-9068-E8531D497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635" y="2942587"/>
            <a:ext cx="1570654" cy="1570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ippo Animal GIF - Hippo Animal GIFs">
            <a:extLst>
              <a:ext uri="{FF2B5EF4-FFF2-40B4-BE49-F238E27FC236}">
                <a16:creationId xmlns:a16="http://schemas.microsoft.com/office/drawing/2014/main" id="{398CCB91-EF87-414B-9D07-015277B581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660" y="3372888"/>
            <a:ext cx="1969722" cy="1570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1BAE2C-778C-4DFA-B0F7-7CABEE089D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7949" y="4510533"/>
            <a:ext cx="1554120" cy="1868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589269-D5AA-4B0C-ABA9-90C5F7A715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7162" y="5747657"/>
            <a:ext cx="2414473" cy="1153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All you feed is love - it&amp;#39;s the most important ingredient in our food">
            <a:extLst>
              <a:ext uri="{FF2B5EF4-FFF2-40B4-BE49-F238E27FC236}">
                <a16:creationId xmlns:a16="http://schemas.microsoft.com/office/drawing/2014/main" id="{7541619C-6501-45F5-A0A0-B0B079329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373" y="2939879"/>
            <a:ext cx="1586519" cy="1570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D547DC-2FF5-466D-A593-FBAF163AD3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2289" y="5463820"/>
            <a:ext cx="1090770" cy="1394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All you feed is love - it&amp;#39;s the most important ingredient in our food">
            <a:extLst>
              <a:ext uri="{FF2B5EF4-FFF2-40B4-BE49-F238E27FC236}">
                <a16:creationId xmlns:a16="http://schemas.microsoft.com/office/drawing/2014/main" id="{5ED34CAA-E062-4F48-BA75-7314A70D1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373" y="2933183"/>
            <a:ext cx="1586519" cy="1570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677ED8-21C8-4B67-988D-A1FB8186A1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15892" y="5438600"/>
            <a:ext cx="1090770" cy="1394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735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ignature Siamese Persian Cat Personality Traits - AZPetVet">
            <a:extLst>
              <a:ext uri="{FF2B5EF4-FFF2-40B4-BE49-F238E27FC236}">
                <a16:creationId xmlns:a16="http://schemas.microsoft.com/office/drawing/2014/main" id="{4964A427-35E8-43F7-841C-294B0F09C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63" y="-46891"/>
            <a:ext cx="8088923" cy="657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06526F-29AA-41F2-9A9C-FEA501E16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97" y="2515645"/>
            <a:ext cx="3767871" cy="3112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41671-9588-499E-AA45-C0C0606FD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C1775-877F-4E70-9BE1-57E7D151E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7105135"/>
          </a:xfrm>
          <a:prstGeom prst="rect">
            <a:avLst/>
          </a:prstGeom>
        </p:spPr>
      </p:pic>
      <p:pic>
        <p:nvPicPr>
          <p:cNvPr id="6" name="Picture 2" descr="Full Body Shot Of Lion On Seamless | Kimballstock">
            <a:extLst>
              <a:ext uri="{FF2B5EF4-FFF2-40B4-BE49-F238E27FC236}">
                <a16:creationId xmlns:a16="http://schemas.microsoft.com/office/drawing/2014/main" id="{AB8CA5CB-F189-4EFE-BB4E-7D54F95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30" y="2021522"/>
            <a:ext cx="2175439" cy="1842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437 Rhinoceros Running Stock Photos, Pictures &amp;amp; Royalty-Free Images - iStock">
            <a:extLst>
              <a:ext uri="{FF2B5EF4-FFF2-40B4-BE49-F238E27FC236}">
                <a16:creationId xmlns:a16="http://schemas.microsoft.com/office/drawing/2014/main" id="{4E218E2B-DF9F-4DE0-9068-E8531D497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635" y="2942587"/>
            <a:ext cx="1570654" cy="1570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ippo Animal GIF - Hippo Animal GIFs">
            <a:extLst>
              <a:ext uri="{FF2B5EF4-FFF2-40B4-BE49-F238E27FC236}">
                <a16:creationId xmlns:a16="http://schemas.microsoft.com/office/drawing/2014/main" id="{398CCB91-EF87-414B-9D07-015277B581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660" y="3372888"/>
            <a:ext cx="1969722" cy="1570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1BAE2C-778C-4DFA-B0F7-7CABEE089D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7949" y="4510533"/>
            <a:ext cx="1554120" cy="1868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589269-D5AA-4B0C-ABA9-90C5F7A715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7162" y="5747657"/>
            <a:ext cx="2414473" cy="1153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933EC81-3FED-4552-9861-9AF69A007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762" y="5489790"/>
            <a:ext cx="1520566" cy="141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DF08C7-E6D8-4FB3-83B9-03BEECC834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7171" y="5507916"/>
            <a:ext cx="1385685" cy="1459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063DBDB-9724-4039-A5BB-B3A300203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538" y="5547553"/>
            <a:ext cx="1520566" cy="141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0367E0-E3D1-444A-A905-33B38FE3ED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0392" y="5577017"/>
            <a:ext cx="1385685" cy="1459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516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41671-9588-499E-AA45-C0C0606FD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C1775-877F-4E70-9BE1-57E7D151E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7105135"/>
          </a:xfrm>
          <a:prstGeom prst="rect">
            <a:avLst/>
          </a:prstGeom>
        </p:spPr>
      </p:pic>
      <p:pic>
        <p:nvPicPr>
          <p:cNvPr id="6" name="Picture 2" descr="Full Body Shot Of Lion On Seamless | Kimballstock">
            <a:extLst>
              <a:ext uri="{FF2B5EF4-FFF2-40B4-BE49-F238E27FC236}">
                <a16:creationId xmlns:a16="http://schemas.microsoft.com/office/drawing/2014/main" id="{AB8CA5CB-F189-4EFE-BB4E-7D54F95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30" y="2021522"/>
            <a:ext cx="2175439" cy="1842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437 Rhinoceros Running Stock Photos, Pictures &amp;amp; Royalty-Free Images - iStock">
            <a:extLst>
              <a:ext uri="{FF2B5EF4-FFF2-40B4-BE49-F238E27FC236}">
                <a16:creationId xmlns:a16="http://schemas.microsoft.com/office/drawing/2014/main" id="{4E218E2B-DF9F-4DE0-9068-E8531D497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635" y="2942587"/>
            <a:ext cx="1570654" cy="1570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ippo Animal GIF - Hippo Animal GIFs">
            <a:extLst>
              <a:ext uri="{FF2B5EF4-FFF2-40B4-BE49-F238E27FC236}">
                <a16:creationId xmlns:a16="http://schemas.microsoft.com/office/drawing/2014/main" id="{398CCB91-EF87-414B-9D07-015277B581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660" y="3372888"/>
            <a:ext cx="1969722" cy="1570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1BAE2C-778C-4DFA-B0F7-7CABEE089D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7949" y="4510533"/>
            <a:ext cx="1554120" cy="1868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589269-D5AA-4B0C-ABA9-90C5F7A715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7162" y="5747657"/>
            <a:ext cx="2414473" cy="1153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ow definition and meaning | Collins English Dictionary">
            <a:extLst>
              <a:ext uri="{FF2B5EF4-FFF2-40B4-BE49-F238E27FC236}">
                <a16:creationId xmlns:a16="http://schemas.microsoft.com/office/drawing/2014/main" id="{7742C85C-6379-4944-8DA5-020C2BDF8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864" y="3249386"/>
            <a:ext cx="2468191" cy="1695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ow definition and meaning | Collins English Dictionary">
            <a:extLst>
              <a:ext uri="{FF2B5EF4-FFF2-40B4-BE49-F238E27FC236}">
                <a16:creationId xmlns:a16="http://schemas.microsoft.com/office/drawing/2014/main" id="{7E5C288E-F499-4DF4-817A-3D86E6255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864" y="3236105"/>
            <a:ext cx="2468191" cy="1695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28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ignature Siamese Persian Cat Personality Traits - AZPetVet">
            <a:extLst>
              <a:ext uri="{FF2B5EF4-FFF2-40B4-BE49-F238E27FC236}">
                <a16:creationId xmlns:a16="http://schemas.microsoft.com/office/drawing/2014/main" id="{D0328FF7-D25B-41FF-AB9C-BBCE6D4FF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69" y="69370"/>
            <a:ext cx="3429001" cy="278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B1CC46-1FE6-4F7B-90BD-D75A99AEE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967" y="162173"/>
            <a:ext cx="1873016" cy="154727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A7ACB19-6D3D-A94E-81A5-527ED1FC5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639479-5B4E-834B-BC45-389B8346754E}"/>
              </a:ext>
            </a:extLst>
          </p:cNvPr>
          <p:cNvSpPr txBox="1">
            <a:spLocks/>
          </p:cNvSpPr>
          <p:nvPr/>
        </p:nvSpPr>
        <p:spPr>
          <a:xfrm>
            <a:off x="902678" y="2888824"/>
            <a:ext cx="2020631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7200" b="1">
                <a:solidFill>
                  <a:srgbClr val="0070C0"/>
                </a:solidFill>
              </a:rPr>
              <a:t>έ</a:t>
            </a:r>
            <a:r>
              <a:rPr lang="el-GR" sz="7200" b="1">
                <a:solidFill>
                  <a:srgbClr val="0070C0"/>
                </a:solidFill>
              </a:rPr>
              <a:t>νας</a:t>
            </a:r>
            <a:r>
              <a:rPr lang="en-GB"/>
              <a:t> 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3ECD304-BE07-874F-9DE8-47F6D8094ADD}"/>
              </a:ext>
            </a:extLst>
          </p:cNvPr>
          <p:cNvSpPr txBox="1">
            <a:spLocks/>
          </p:cNvSpPr>
          <p:nvPr/>
        </p:nvSpPr>
        <p:spPr>
          <a:xfrm>
            <a:off x="4736122" y="2826301"/>
            <a:ext cx="1739413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sz="7200" b="1" dirty="0">
                <a:solidFill>
                  <a:srgbClr val="FF0000"/>
                </a:solidFill>
              </a:rPr>
              <a:t>μια</a:t>
            </a:r>
            <a:r>
              <a:rPr lang="en-GB" dirty="0"/>
              <a:t>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1A5250-5D6E-F74E-8ED8-53EF6FF66A30}"/>
              </a:ext>
            </a:extLst>
          </p:cNvPr>
          <p:cNvSpPr txBox="1">
            <a:spLocks/>
          </p:cNvSpPr>
          <p:nvPr/>
        </p:nvSpPr>
        <p:spPr>
          <a:xfrm>
            <a:off x="9155725" y="2826301"/>
            <a:ext cx="1739413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sz="7200" b="1" dirty="0">
                <a:solidFill>
                  <a:srgbClr val="00B050"/>
                </a:solidFill>
              </a:rPr>
              <a:t>ένα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551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00456 0.588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2939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-0.06211 0.363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BE8213-E2EE-4BA8-A415-192485944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059" y="479427"/>
            <a:ext cx="8029575" cy="6048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EA98E7-B09D-4B0E-AB19-B0CF90C0E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15" y="2742834"/>
            <a:ext cx="3597887" cy="1899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6D688C4-7692-425E-AF12-1838A378C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493" y="104289"/>
            <a:ext cx="3639648" cy="27416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A61077-535C-433B-9FCF-751C0254D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170" y="1123400"/>
            <a:ext cx="2065749" cy="109061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4D19AFE-A9DB-8249-9FFE-9DB9D41ED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C5853D3-302C-4C45-8DF7-2D212B89CC9C}"/>
              </a:ext>
            </a:extLst>
          </p:cNvPr>
          <p:cNvSpPr txBox="1">
            <a:spLocks/>
          </p:cNvSpPr>
          <p:nvPr/>
        </p:nvSpPr>
        <p:spPr>
          <a:xfrm>
            <a:off x="902678" y="2888824"/>
            <a:ext cx="2020631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7200" b="1">
                <a:solidFill>
                  <a:srgbClr val="0070C0"/>
                </a:solidFill>
              </a:rPr>
              <a:t>έ</a:t>
            </a:r>
            <a:r>
              <a:rPr lang="el-GR" sz="7200" b="1">
                <a:solidFill>
                  <a:srgbClr val="0070C0"/>
                </a:solidFill>
              </a:rPr>
              <a:t>νας</a:t>
            </a:r>
            <a:r>
              <a:rPr lang="en-GB"/>
              <a:t> 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3A819CB-9A00-624F-9822-8CC3D37B3512}"/>
              </a:ext>
            </a:extLst>
          </p:cNvPr>
          <p:cNvSpPr txBox="1">
            <a:spLocks/>
          </p:cNvSpPr>
          <p:nvPr/>
        </p:nvSpPr>
        <p:spPr>
          <a:xfrm>
            <a:off x="4736122" y="2826301"/>
            <a:ext cx="1739413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sz="7200" b="1" dirty="0">
                <a:solidFill>
                  <a:srgbClr val="FF0000"/>
                </a:solidFill>
              </a:rPr>
              <a:t>μια</a:t>
            </a:r>
            <a:r>
              <a:rPr lang="en-GB" dirty="0"/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1506AEC-1B0D-E243-9958-3E8B5116099E}"/>
              </a:ext>
            </a:extLst>
          </p:cNvPr>
          <p:cNvSpPr txBox="1">
            <a:spLocks/>
          </p:cNvSpPr>
          <p:nvPr/>
        </p:nvSpPr>
        <p:spPr>
          <a:xfrm>
            <a:off x="9155725" y="2826301"/>
            <a:ext cx="1739413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sz="7200" b="1" dirty="0">
                <a:solidFill>
                  <a:srgbClr val="00B050"/>
                </a:solidFill>
              </a:rPr>
              <a:t>ένα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475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37279 0.485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33" y="2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48477 0.228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32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4BC2AC5F-5479-4CA7-AC02-B4E23C3B87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8216" y="2530964"/>
            <a:ext cx="8935184" cy="1419712"/>
          </a:xfrm>
        </p:spPr>
        <p:txBody>
          <a:bodyPr/>
          <a:lstStyle/>
          <a:p>
            <a:r>
              <a:rPr lang="el-GR" altLang="en-US" sz="6600" dirty="0">
                <a:latin typeface="Twinkl SemiBold"/>
              </a:rPr>
              <a:t>κότα</a:t>
            </a:r>
            <a:endParaRPr lang="en-GB" altLang="en-US" sz="6600" dirty="0">
              <a:latin typeface="Twinkl SemiBold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2B6465-2607-4D7A-B592-0CF901ABB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271" y="460100"/>
            <a:ext cx="6396036" cy="593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7EC6C1-AE8D-4E63-9291-861463769ABB}"/>
              </a:ext>
            </a:extLst>
          </p:cNvPr>
          <p:cNvSpPr txBox="1">
            <a:spLocks noChangeArrowheads="1"/>
          </p:cNvSpPr>
          <p:nvPr/>
        </p:nvSpPr>
        <p:spPr>
          <a:xfrm>
            <a:off x="5826372" y="1933088"/>
            <a:ext cx="2526009" cy="411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altLang="en-US" sz="6600" dirty="0">
                <a:latin typeface="Twinkl SemiBold"/>
              </a:rPr>
              <a:t>κότα</a:t>
            </a:r>
            <a:endParaRPr lang="en-GB" altLang="en-US" sz="6600" dirty="0">
              <a:latin typeface="Twinkl SemiBold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85E171D-BEFF-4796-9E1C-4C64D8FF5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870" y="8090"/>
            <a:ext cx="1808183" cy="273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FF0C055-8B28-9E4C-90AD-C021716E1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47A4B3C-A88A-BC49-847F-51387724649A}"/>
              </a:ext>
            </a:extLst>
          </p:cNvPr>
          <p:cNvSpPr txBox="1">
            <a:spLocks/>
          </p:cNvSpPr>
          <p:nvPr/>
        </p:nvSpPr>
        <p:spPr>
          <a:xfrm>
            <a:off x="902678" y="2888824"/>
            <a:ext cx="2020631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7200" b="1">
                <a:solidFill>
                  <a:srgbClr val="0070C0"/>
                </a:solidFill>
              </a:rPr>
              <a:t>έ</a:t>
            </a:r>
            <a:r>
              <a:rPr lang="el-GR" sz="7200" b="1">
                <a:solidFill>
                  <a:srgbClr val="0070C0"/>
                </a:solidFill>
              </a:rPr>
              <a:t>νας</a:t>
            </a:r>
            <a:r>
              <a:rPr lang="en-GB"/>
              <a:t> 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E3EDEA-E0ED-AC40-86B3-F7C5CBCBC08D}"/>
              </a:ext>
            </a:extLst>
          </p:cNvPr>
          <p:cNvSpPr txBox="1">
            <a:spLocks/>
          </p:cNvSpPr>
          <p:nvPr/>
        </p:nvSpPr>
        <p:spPr>
          <a:xfrm>
            <a:off x="4736122" y="2826301"/>
            <a:ext cx="1739413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sz="7200" b="1" dirty="0">
                <a:solidFill>
                  <a:srgbClr val="FF0000"/>
                </a:solidFill>
              </a:rPr>
              <a:t>μια</a:t>
            </a:r>
            <a:r>
              <a:rPr lang="en-GB" dirty="0"/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9466B4-86E0-1842-B846-3650FF80712E}"/>
              </a:ext>
            </a:extLst>
          </p:cNvPr>
          <p:cNvSpPr txBox="1">
            <a:spLocks/>
          </p:cNvSpPr>
          <p:nvPr/>
        </p:nvSpPr>
        <p:spPr>
          <a:xfrm>
            <a:off x="9155725" y="2826301"/>
            <a:ext cx="1739413" cy="994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l-GR" sz="7200" b="1" dirty="0">
                <a:solidFill>
                  <a:srgbClr val="00B050"/>
                </a:solidFill>
              </a:rPr>
              <a:t>ένα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70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-0.06319 L -0.00352 0.565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3141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03138 0.16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7892</TotalTime>
  <Words>82</Words>
  <Application>Microsoft Macintosh PowerPoint</Application>
  <PresentationFormat>Widescreen</PresentationFormat>
  <Paragraphs>65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Twinkl SemiBold</vt:lpstr>
      <vt:lpstr>Office Theme</vt:lpstr>
      <vt:lpstr>Ζώα</vt:lpstr>
      <vt:lpstr>σκύλος</vt:lpstr>
      <vt:lpstr>ένας </vt:lpstr>
      <vt:lpstr>PowerPoint Presentation</vt:lpstr>
      <vt:lpstr>PowerPoint Presentation</vt:lpstr>
      <vt:lpstr>PowerPoint Presentation</vt:lpstr>
      <vt:lpstr>PowerPoint Presentation</vt:lpstr>
      <vt:lpstr>κότα</vt:lpstr>
      <vt:lpstr>PowerPoint Presentation</vt:lpstr>
      <vt:lpstr>κόκορας</vt:lpstr>
      <vt:lpstr>PowerPoint Presentation</vt:lpstr>
      <vt:lpstr>πάπια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πουλί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ελέφαντας</vt:lpstr>
      <vt:lpstr>PowerPoint Presentation</vt:lpstr>
      <vt:lpstr>λιοντάρι</vt:lpstr>
      <vt:lpstr>PowerPoint Presentation</vt:lpstr>
      <vt:lpstr>Ιπποπόταμος</vt:lpstr>
      <vt:lpstr>PowerPoint Presentation</vt:lpstr>
      <vt:lpstr>ρινόκερος</vt:lpstr>
      <vt:lpstr>PowerPoint Presentation</vt:lpstr>
      <vt:lpstr>Ώρα   για   παιχνίδι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Prodromou</dc:creator>
  <cp:lastModifiedBy>Tsangari, Androulla</cp:lastModifiedBy>
  <cp:revision>10</cp:revision>
  <dcterms:created xsi:type="dcterms:W3CDTF">2021-11-01T19:33:35Z</dcterms:created>
  <dcterms:modified xsi:type="dcterms:W3CDTF">2021-12-10T15:15:07Z</dcterms:modified>
</cp:coreProperties>
</file>