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3" r:id="rId4"/>
    <p:sldId id="274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8"/>
  </p:normalViewPr>
  <p:slideViewPr>
    <p:cSldViewPr snapToGrid="0">
      <p:cViewPr varScale="1">
        <p:scale>
          <a:sx n="76" d="100"/>
          <a:sy n="76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1AB1B-41E4-4DA6-9A85-7A2A55ED73FF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E1ABA-C89B-4AD6-853D-88889D387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8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96D55-7E60-43ED-97DD-37DD54187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167E07-A9E2-4528-8733-7DB4AE529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42168-ECD5-41A7-841D-DBACD6DAB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99C59-5F9E-4D59-8522-94733C05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B5E5E-2CC5-4C71-AFE4-BAA7A9BC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2819-05B5-47F1-A3DC-E8D8F464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8A256-67D1-4F05-A508-27B4483DC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4F0DA-3281-4EE1-898F-ADB0B6DB3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8DA2C-C0AA-4BFD-BE30-B98259CC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4582A-2437-4BC3-923D-7EA0D003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0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905983-2582-49DF-838E-F3EA0DE5C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D2CA8-22ED-4DAF-ABDB-ADB9FF8AA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29D9C-F599-4837-A45A-E5D078699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8F533-A68F-4E8B-B758-F5B4CEF7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FECE5-D015-48B8-8BCE-393279D2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85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9E61E-105F-4ED8-B167-7DAC950EE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6BC5A-746B-447A-B7EC-789340FF4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FC87F-2C04-4D0A-A6F8-5208BE143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B2AD2-9BEE-4FCE-9A4A-F09E187AC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C7722-1116-4A54-8FF4-BC9E9DAE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58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B4DD4-3DC0-4DED-84D4-E462D4C1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0D9B3-0BD1-4AAA-88E1-F03269B48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678C7-6A20-4718-8306-20C3F8B18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119CA-04C5-43A3-921A-3F1D8BF3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81B67-4D1F-4581-ABB5-AC822567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6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89BF1-3606-4104-9E38-892C56B1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4F79D-230C-487D-B7AE-69AFAE5CB3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1C2D64-540D-41CF-B365-586E0087E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756C2-50C2-4F4D-868F-E43D9FE6D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8A748-0053-4C0F-AFB0-C074528A8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ABBFA-9CDF-43A0-9FEE-0DB5461A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5421-B955-45B9-89F8-AF9C5AE84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F6CDE-09DA-4018-913C-5EC02BF1A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865D6-5740-4693-80CF-F6B28E0A8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2D702-7161-48CF-84EF-3F692E0FB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8139D5-4F77-4744-B4A7-7D547032B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38982-ECAC-44EF-9DF9-EA89686E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E4BB1-02F9-4878-BBAB-1352DEA3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5D9A9-44D4-4D0D-915A-9EC04B238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85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DBFA-E138-41A7-A846-9F596850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FD156-EB80-4722-98B5-DE6D637BC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C2218-6D24-4D13-81A4-CCC45764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56C294-2900-4B60-8CD2-4EBB2248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64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52EE44-BF2D-4FBF-A577-912C9840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C6B3D3-5416-442C-A88E-C9073C328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FF337-FEA2-40D7-9F29-2EA2889E3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81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37B4-917B-4016-86CA-2980495F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09A8C-0676-4DB1-ACB1-F7EC8D075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14B524-7990-4C8D-A461-DC33DADD5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D24855-5685-4FB7-80C0-BF3572B2C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463082-F7D4-4770-B911-27D6EB1C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319C3-938B-43C7-A60C-2835EF3E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14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C46B7-2DB4-4047-BF8E-9BD1567B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4B6080-D960-4162-ACDA-B1FB218418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AC946-5A5B-4F04-B5AC-5BFB3D89E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4311B-D18B-4A39-B41D-363C5AE8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B3A24-2010-46B2-B563-A68E2DDCA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7EC86F-B54B-4FF8-8FE7-A13A38E4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41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9ADB92-F835-4191-BD7E-1B9228E7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4901C-74B3-4D30-AA0A-EAF80318E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08B9D-859E-452B-8736-5C68DCDAB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1762-3121-4813-A3BB-04576978C51C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A335E-B3BD-41AF-8BB4-782CCE200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2AD0E-A530-4FAF-8CEC-133E9724C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9482C-6D58-46C5-85C4-C67DDD069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78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AD891B-9371-E94F-AFB8-B516C70EF35E}"/>
              </a:ext>
            </a:extLst>
          </p:cNvPr>
          <p:cNvGrpSpPr/>
          <p:nvPr/>
        </p:nvGrpSpPr>
        <p:grpSpPr>
          <a:xfrm>
            <a:off x="0" y="-278630"/>
            <a:ext cx="12192000" cy="6858000"/>
            <a:chOff x="0" y="-278630"/>
            <a:chExt cx="12192000" cy="6858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150BD34-6C87-4277-8E61-8F96659D2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278630"/>
              <a:ext cx="12192000" cy="6858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D48731E-3212-DF4C-83DF-4B3026ACB18E}"/>
                </a:ext>
              </a:extLst>
            </p:cNvPr>
            <p:cNvSpPr txBox="1"/>
            <p:nvPr/>
          </p:nvSpPr>
          <p:spPr>
            <a:xfrm>
              <a:off x="5621867" y="0"/>
              <a:ext cx="4944534" cy="19389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4000" b="1" dirty="0">
                  <a:solidFill>
                    <a:srgbClr val="FF0000"/>
                  </a:solidFill>
                </a:rPr>
                <a:t>Μπεν και Χόλη</a:t>
              </a:r>
            </a:p>
            <a:p>
              <a:pPr algn="ctr"/>
              <a:endParaRPr lang="el-GR" sz="4000" b="1" dirty="0">
                <a:solidFill>
                  <a:srgbClr val="FF0000"/>
                </a:solidFill>
              </a:endParaRPr>
            </a:p>
            <a:p>
              <a:pPr algn="ctr"/>
              <a:r>
                <a:rPr lang="el-GR" sz="4000" b="1" dirty="0">
                  <a:solidFill>
                    <a:srgbClr val="FF0000"/>
                  </a:solidFill>
                </a:rPr>
                <a:t>και οι Σούπερ ήρωες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186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22BF-AC2B-4E86-8313-1D6948EE6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54B552-5F01-47A9-A760-AA6705294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86AE5-2009-4CEB-89A1-5671CCEE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581B4CDC-DFDB-4A29-912B-EDCD3C6092A5}"/>
              </a:ext>
            </a:extLst>
          </p:cNvPr>
          <p:cNvSpPr txBox="1">
            <a:spLocks/>
          </p:cNvSpPr>
          <p:nvPr/>
        </p:nvSpPr>
        <p:spPr>
          <a:xfrm>
            <a:off x="1373257" y="1144588"/>
            <a:ext cx="11237843" cy="1723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900" dirty="0"/>
              <a:t>«Όταν οι άνθρωποι χρειαστούν τη βοήθεια μας, θα μπορέσουν</a:t>
            </a:r>
          </a:p>
          <a:p>
            <a:r>
              <a:rPr lang="el-GR" sz="2900" dirty="0"/>
              <a:t> να μας βρουν ακολουθώντας αυτό το σύμβολο,» </a:t>
            </a:r>
          </a:p>
          <a:p>
            <a:r>
              <a:rPr lang="el-GR" sz="2900" dirty="0"/>
              <a:t>είπε το Σούπερ Ξωτικό στη Νεράιδα.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3651176-18B8-41D9-A157-DB1AB8F8FF54}"/>
              </a:ext>
            </a:extLst>
          </p:cNvPr>
          <p:cNvSpPr txBox="1">
            <a:spLocks/>
          </p:cNvSpPr>
          <p:nvPr/>
        </p:nvSpPr>
        <p:spPr>
          <a:xfrm>
            <a:off x="1373257" y="484372"/>
            <a:ext cx="11237843" cy="1039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/>
              <a:t>Το Σούπερ Ξωτικό εκείνη την ώρα πρόβαλε το σύμβολό του στον ουρανό χρησιμοποιώντας ένα φακό.</a:t>
            </a:r>
          </a:p>
        </p:txBody>
      </p:sp>
    </p:spTree>
    <p:extLst>
      <p:ext uri="{BB962C8B-B14F-4D97-AF65-F5344CB8AC3E}">
        <p14:creationId xmlns:p14="http://schemas.microsoft.com/office/powerpoint/2010/main" val="247198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3181-616A-4AE2-AC07-4AF95DB1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0A3290-9321-4ADD-8D48-4A524BFFF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C4185-6AC4-418E-81EC-3A4C94258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864"/>
            <a:ext cx="12192000" cy="69274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F00288-417D-40A6-A08E-68B8CD69A897}"/>
              </a:ext>
            </a:extLst>
          </p:cNvPr>
          <p:cNvSpPr txBox="1">
            <a:spLocks/>
          </p:cNvSpPr>
          <p:nvPr/>
        </p:nvSpPr>
        <p:spPr>
          <a:xfrm>
            <a:off x="231914" y="293591"/>
            <a:ext cx="11237843" cy="85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000" dirty="0"/>
          </a:p>
          <a:p>
            <a:r>
              <a:rPr lang="el-GR" sz="3000" dirty="0"/>
              <a:t>Γεια σας!» είπε ο Σοφός Γέροντας. «Χρειαζόμαστε τη βοήθεια σας! Το Βασίλειο έχει καλυφτεί με χιόνι».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D4317B-07C5-4786-B948-644332515C51}"/>
              </a:ext>
            </a:extLst>
          </p:cNvPr>
          <p:cNvSpPr txBox="1">
            <a:spLocks/>
          </p:cNvSpPr>
          <p:nvPr/>
        </p:nvSpPr>
        <p:spPr>
          <a:xfrm>
            <a:off x="115957" y="1279840"/>
            <a:ext cx="11237843" cy="85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/>
              <a:t>«Πρέπει να είναι δουλειά των σούπερ κακών», είπε η Νταντά Δαμασκηνιά.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E531B10-7247-43E7-BC16-6D608A965E78}"/>
              </a:ext>
            </a:extLst>
          </p:cNvPr>
          <p:cNvSpPr txBox="1">
            <a:spLocks/>
          </p:cNvSpPr>
          <p:nvPr/>
        </p:nvSpPr>
        <p:spPr>
          <a:xfrm>
            <a:off x="253804" y="5460587"/>
            <a:ext cx="11237843" cy="1259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/>
              <a:t>«Μην φοβάστε! Θα το φροντίσουμε εμείς,» είπε το Σούπερ Ξωτικό και η Νεράιδα.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D93AB-73BD-A647-9F50-9034FF0B9FC8}"/>
              </a:ext>
            </a:extLst>
          </p:cNvPr>
          <p:cNvSpPr txBox="1"/>
          <p:nvPr/>
        </p:nvSpPr>
        <p:spPr>
          <a:xfrm>
            <a:off x="0" y="-104045"/>
            <a:ext cx="10694503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900" dirty="0"/>
              <a:t>Μετά από λίγα λεπτά ακούστηκε ένα κτύπημα στην πόρτα</a:t>
            </a:r>
            <a:r>
              <a:rPr lang="el-GR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35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F2BB2-602E-4FAC-AC76-A3D7CE28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2931BA-5F60-4247-8229-B346A1F54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D558E-2BF0-4820-9358-DB18C69C9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589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BD81BCC-5022-411B-AEE1-A1F2AC3447EF}"/>
              </a:ext>
            </a:extLst>
          </p:cNvPr>
          <p:cNvSpPr txBox="1">
            <a:spLocks/>
          </p:cNvSpPr>
          <p:nvPr/>
        </p:nvSpPr>
        <p:spPr>
          <a:xfrm>
            <a:off x="1486256" y="256967"/>
            <a:ext cx="7339692" cy="2276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 </a:t>
            </a:r>
            <a:r>
              <a:rPr lang="el-GR" sz="2400" dirty="0"/>
              <a:t>Το Σούπερ Ξωτικό και η Νεράιδα </a:t>
            </a:r>
            <a:r>
              <a:rPr lang="en-GB" sz="2400" dirty="0"/>
              <a:t> </a:t>
            </a:r>
            <a:endParaRPr lang="el-GR" sz="2400" dirty="0"/>
          </a:p>
          <a:p>
            <a:r>
              <a:rPr lang="el-GR" sz="2400" dirty="0"/>
              <a:t>   πέταξαν προς το γιγάντιο, </a:t>
            </a:r>
          </a:p>
          <a:p>
            <a:r>
              <a:rPr lang="el-GR" sz="2400" dirty="0"/>
              <a:t>  παγωμένο παλάτι</a:t>
            </a:r>
          </a:p>
          <a:p>
            <a:r>
              <a:rPr lang="el-GR" sz="2400" dirty="0"/>
              <a:t>   της Παγωμένης Φραουλίτσας.</a:t>
            </a:r>
          </a:p>
          <a:p>
            <a:r>
              <a:rPr lang="el-GR" sz="2400" dirty="0"/>
              <a:t> </a:t>
            </a:r>
            <a:r>
              <a:rPr lang="en-GB" sz="2400" dirty="0"/>
              <a:t> 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69307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FE0A-6D47-4C77-9039-97DCC870E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68CFB6ED-64A3-467A-A3D8-97C534994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14"/>
            <a:ext cx="12192000" cy="6837086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F53EA39-2633-469C-95A2-383174E13881}"/>
              </a:ext>
            </a:extLst>
          </p:cNvPr>
          <p:cNvSpPr txBox="1">
            <a:spLocks/>
          </p:cNvSpPr>
          <p:nvPr/>
        </p:nvSpPr>
        <p:spPr>
          <a:xfrm>
            <a:off x="3791156" y="76838"/>
            <a:ext cx="11237843" cy="1648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/>
              <a:t>Ήρθαμε για να σε σταματήσουμε Παγωμένη </a:t>
            </a:r>
          </a:p>
          <a:p>
            <a:r>
              <a:rPr lang="el-GR" sz="3000" dirty="0" err="1"/>
              <a:t>Φραουλίτσα</a:t>
            </a:r>
            <a:r>
              <a:rPr lang="el-GR" sz="3000" dirty="0"/>
              <a:t>», είπαν το Ξωτικό και η Νεράιδα. </a:t>
            </a:r>
          </a:p>
          <a:p>
            <a:r>
              <a:rPr lang="el-GR" sz="3000" dirty="0"/>
              <a:t>             «Δεν μπορείτε να με σταματήσετε!», απάντησε</a:t>
            </a:r>
          </a:p>
          <a:p>
            <a:r>
              <a:rPr lang="el-GR" sz="3000" dirty="0"/>
              <a:t>                    η Παγωμένη Φραουλίτσα.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A9F46C8-899E-4698-8509-2F5C922B62D6}"/>
              </a:ext>
            </a:extLst>
          </p:cNvPr>
          <p:cNvSpPr txBox="1">
            <a:spLocks/>
          </p:cNvSpPr>
          <p:nvPr/>
        </p:nvSpPr>
        <p:spPr>
          <a:xfrm>
            <a:off x="0" y="4893733"/>
            <a:ext cx="11237843" cy="9456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/>
              <a:t>«Οι μεγάλοι είναι θυμωμένοι με </a:t>
            </a:r>
          </a:p>
          <a:p>
            <a:r>
              <a:rPr lang="el-GR" sz="3000" dirty="0"/>
              <a:t>το χιόνι που έχεις ρίξει» </a:t>
            </a:r>
          </a:p>
          <a:p>
            <a:r>
              <a:rPr lang="el-GR" sz="3000" dirty="0"/>
              <a:t>είπε η Νεράιδα. </a:t>
            </a:r>
          </a:p>
          <a:p>
            <a:endParaRPr lang="el-GR" sz="3000" dirty="0"/>
          </a:p>
          <a:p>
            <a:r>
              <a:rPr lang="el-GR" sz="3000" dirty="0"/>
              <a:t>«Ω Θεέ μου, δεν το ήξερα!», είπε η παγωμένη </a:t>
            </a:r>
          </a:p>
          <a:p>
            <a:r>
              <a:rPr lang="el-GR" sz="3000" dirty="0"/>
              <a:t>Φραουλίτσα. </a:t>
            </a:r>
          </a:p>
        </p:txBody>
      </p:sp>
    </p:spTree>
    <p:extLst>
      <p:ext uri="{BB962C8B-B14F-4D97-AF65-F5344CB8AC3E}">
        <p14:creationId xmlns:p14="http://schemas.microsoft.com/office/powerpoint/2010/main" val="301260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ED0C-3AA6-4374-B2D6-3D406156A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88AB660-2C70-49D9-8D14-19C2B8602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7AFFFD-E4E7-40A1-B754-C894C4EC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2140082-69A1-4179-B7C0-E90551CC0533}"/>
              </a:ext>
            </a:extLst>
          </p:cNvPr>
          <p:cNvSpPr txBox="1">
            <a:spLocks/>
          </p:cNvSpPr>
          <p:nvPr/>
        </p:nvSpPr>
        <p:spPr>
          <a:xfrm>
            <a:off x="477078" y="2468719"/>
            <a:ext cx="11237843" cy="85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/>
              <a:t>Η </a:t>
            </a:r>
            <a:r>
              <a:rPr lang="el-GR" sz="3000" dirty="0" err="1"/>
              <a:t>Φραουλίτσα</a:t>
            </a:r>
            <a:r>
              <a:rPr lang="el-GR" sz="3000" dirty="0"/>
              <a:t> με το μαγικό της ραβδί έλιωσε το χιονισμένο παλάτι και όλο το χιόνι.</a:t>
            </a:r>
          </a:p>
          <a:p>
            <a:endParaRPr lang="el-GR" sz="3000" dirty="0"/>
          </a:p>
          <a:p>
            <a:r>
              <a:rPr lang="el-GR" sz="3000" dirty="0"/>
              <a:t>«Τώρα είναι καλύτερα. Πάγωσε ο </a:t>
            </a:r>
            <a:r>
              <a:rPr lang="el-GR" sz="3000" dirty="0" err="1"/>
              <a:t>ποπός</a:t>
            </a:r>
            <a:r>
              <a:rPr lang="el-GR" sz="3000" dirty="0"/>
              <a:t> μου στον παγωμένο θρόνο!» είπε η Φραουλίτσα.</a:t>
            </a:r>
          </a:p>
          <a:p>
            <a:endParaRPr lang="el-GR" sz="3000" dirty="0"/>
          </a:p>
          <a:p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415602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5377-E2D6-40E4-8256-694242710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37FE0B-1BDE-486A-936D-9290053BD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E6A3AB-170C-4001-8DE3-576B75A2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995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3C9E16B7-0FAA-4B8B-8BD3-B67EF94F5E80}"/>
              </a:ext>
            </a:extLst>
          </p:cNvPr>
          <p:cNvSpPr txBox="1">
            <a:spLocks/>
          </p:cNvSpPr>
          <p:nvPr/>
        </p:nvSpPr>
        <p:spPr>
          <a:xfrm>
            <a:off x="838200" y="880306"/>
            <a:ext cx="11237843" cy="851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000" dirty="0"/>
              <a:t>«Αχ ωραία ο ήλιος βγήκε έξω ξανά», είπαν όλα τα ξωτικά μια φωνή. </a:t>
            </a:r>
          </a:p>
          <a:p>
            <a:r>
              <a:rPr lang="el-GR" sz="3000" dirty="0"/>
              <a:t>«Ναι, το Σούπερ Ξωτικό και η Νεράιδα έσωσαν το  Βασίλειο! Αν γνωρίζαμε ποιοι είναι</a:t>
            </a:r>
            <a:r>
              <a:rPr lang="en-GB" sz="3000" dirty="0"/>
              <a:t> </a:t>
            </a:r>
            <a:r>
              <a:rPr lang="el-GR" sz="3000" dirty="0"/>
              <a:t>θα τους λέγαμε ένα μεγάλο ευχαριστώ!», είπε ο Σοφός Γέροντας.</a:t>
            </a:r>
          </a:p>
          <a:p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383332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2183-46C5-1843-850F-124FA8B3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9B3E-2007-CA4F-A2B7-D43DA0330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 To </a:t>
            </a:r>
            <a:r>
              <a:rPr lang="el-GR" dirty="0" err="1"/>
              <a:t>παραμ</a:t>
            </a:r>
            <a:r>
              <a:rPr lang="en-US" dirty="0" err="1"/>
              <a:t>ύ</a:t>
            </a:r>
            <a:r>
              <a:rPr lang="el-GR" dirty="0" err="1"/>
              <a:t>θι</a:t>
            </a:r>
            <a:r>
              <a:rPr lang="el-GR" dirty="0"/>
              <a:t> μπορεί να προσαρμοστεί στο επίπεδο των παιδιών της τάξης.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1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3B2D649-3DCD-9144-9D60-85CC60622EAA}"/>
              </a:ext>
            </a:extLst>
          </p:cNvPr>
          <p:cNvGrpSpPr/>
          <p:nvPr/>
        </p:nvGrpSpPr>
        <p:grpSpPr>
          <a:xfrm>
            <a:off x="304801" y="0"/>
            <a:ext cx="11887199" cy="6858001"/>
            <a:chOff x="711200" y="-1"/>
            <a:chExt cx="10938933" cy="685800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44C0515-588F-48F5-B082-9B7BEA456F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110"/>
            <a:stretch/>
          </p:blipFill>
          <p:spPr>
            <a:xfrm>
              <a:off x="711200" y="-1"/>
              <a:ext cx="10938933" cy="685800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373E5AC-EE01-0D49-872C-D525B6BC2488}"/>
                </a:ext>
              </a:extLst>
            </p:cNvPr>
            <p:cNvSpPr txBox="1"/>
            <p:nvPr/>
          </p:nvSpPr>
          <p:spPr>
            <a:xfrm>
              <a:off x="2404533" y="474133"/>
              <a:ext cx="717973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H </a:t>
              </a:r>
              <a:r>
                <a:rPr lang="el-GR" sz="2400" dirty="0">
                  <a:latin typeface="Arial" panose="020B0604020202020204" pitchFamily="34" charset="0"/>
                  <a:cs typeface="Arial" panose="020B0604020202020204" pitchFamily="34" charset="0"/>
                </a:rPr>
                <a:t>Χόλη και οι φίλοι της παίζουν στο πάρκο.</a:t>
              </a:r>
            </a:p>
            <a:p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DCD09BB-A2DE-4340-8852-C1CF54E049BD}"/>
                </a:ext>
              </a:extLst>
            </p:cNvPr>
            <p:cNvSpPr txBox="1"/>
            <p:nvPr/>
          </p:nvSpPr>
          <p:spPr>
            <a:xfrm>
              <a:off x="2590799" y="2302933"/>
              <a:ext cx="7179734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l-GR" sz="2400" dirty="0">
                  <a:latin typeface="Arial" panose="020B0604020202020204" pitchFamily="34" charset="0"/>
                  <a:cs typeface="Arial" panose="020B0604020202020204" pitchFamily="34" charset="0"/>
                </a:rPr>
                <a:t>γίνομαι ένα  ‘Σούπερ ξωτικό’.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547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FBB9B-9A89-4C22-AE28-0ACA51F1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8F7FC-FE6D-4D24-99F5-CB81525D3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C1568-D1E1-4D06-A8AF-409A39D56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266951C-2009-4D98-BFB5-FFF72CC4990E}"/>
              </a:ext>
            </a:extLst>
          </p:cNvPr>
          <p:cNvSpPr txBox="1">
            <a:spLocks/>
          </p:cNvSpPr>
          <p:nvPr/>
        </p:nvSpPr>
        <p:spPr>
          <a:xfrm>
            <a:off x="381000" y="-297657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/>
              <a:t>Το Σούπερ ξωτικό μπορεί..</a:t>
            </a:r>
            <a:endParaRPr lang="en-GB" sz="3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FF0C1C7-4FAF-4E7A-8ACD-3F45B07C99E7}"/>
              </a:ext>
            </a:extLst>
          </p:cNvPr>
          <p:cNvSpPr txBox="1">
            <a:spLocks/>
          </p:cNvSpPr>
          <p:nvPr/>
        </p:nvSpPr>
        <p:spPr>
          <a:xfrm>
            <a:off x="4777409" y="253517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/>
              <a:t>να τρέξει…</a:t>
            </a:r>
            <a:endParaRPr lang="en-GB" sz="36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BC98C2-0BD5-4B36-BF34-76D5F6657805}"/>
              </a:ext>
            </a:extLst>
          </p:cNvPr>
          <p:cNvSpPr txBox="1">
            <a:spLocks/>
          </p:cNvSpPr>
          <p:nvPr/>
        </p:nvSpPr>
        <p:spPr>
          <a:xfrm>
            <a:off x="4777409" y="1543810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b="1" dirty="0"/>
              <a:t>να  πηδήξει…</a:t>
            </a:r>
            <a:endParaRPr lang="en-GB" sz="36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D1C925-07B4-4892-8464-7FFBE5624A14}"/>
              </a:ext>
            </a:extLst>
          </p:cNvPr>
          <p:cNvSpPr txBox="1">
            <a:spLocks/>
          </p:cNvSpPr>
          <p:nvPr/>
        </p:nvSpPr>
        <p:spPr>
          <a:xfrm>
            <a:off x="4094922" y="3385277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/>
              <a:t>και</a:t>
            </a:r>
            <a:r>
              <a:rPr lang="el-GR" sz="3600" b="1" dirty="0"/>
              <a:t> να πετάξει </a:t>
            </a:r>
            <a:r>
              <a:rPr lang="el-GR" sz="3600" dirty="0"/>
              <a:t>με το</a:t>
            </a:r>
          </a:p>
          <a:p>
            <a:r>
              <a:rPr lang="el-GR" sz="3600" dirty="0"/>
              <a:t> </a:t>
            </a:r>
            <a:r>
              <a:rPr lang="el-GR" sz="3600" dirty="0" err="1"/>
              <a:t>ξωτικο</a:t>
            </a:r>
            <a:r>
              <a:rPr lang="en-GB" sz="3600" dirty="0"/>
              <a:t>-</a:t>
            </a:r>
            <a:r>
              <a:rPr lang="el-GR" sz="3600" dirty="0"/>
              <a:t>αυτοκίνητο…</a:t>
            </a:r>
            <a:endParaRPr lang="en-GB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4119E9-7C15-4EC7-BFD9-068CAE32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04" y="4974331"/>
            <a:ext cx="6657975" cy="74913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8D2C4FEE-3C75-40F4-A248-7EB3B3B93FE7}"/>
              </a:ext>
            </a:extLst>
          </p:cNvPr>
          <p:cNvSpPr txBox="1">
            <a:spLocks/>
          </p:cNvSpPr>
          <p:nvPr/>
        </p:nvSpPr>
        <p:spPr>
          <a:xfrm>
            <a:off x="275604" y="5383179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/>
              <a:t>«Θέλουμε κι εμείς να γίνουμε σούπερ ήρωες!»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5786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72A1-1256-4EBE-B3EC-82AD114F2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98D56-BADF-46CF-AE03-70B60AFB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D0EE59-BDC6-4F66-BFE1-75B078392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-3932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203FCE-EC78-4241-9E38-E4A40992DBC4}"/>
              </a:ext>
            </a:extLst>
          </p:cNvPr>
          <p:cNvSpPr txBox="1">
            <a:spLocks/>
          </p:cNvSpPr>
          <p:nvPr/>
        </p:nvSpPr>
        <p:spPr>
          <a:xfrm>
            <a:off x="381000" y="-297656"/>
            <a:ext cx="10668000" cy="1307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l-GR" sz="2800" dirty="0"/>
              <a:t>Μετά από μία ώρα τα παιδιά επέστρεψαν.</a:t>
            </a:r>
          </a:p>
          <a:p>
            <a:pPr>
              <a:lnSpc>
                <a:spcPct val="150000"/>
              </a:lnSpc>
            </a:pPr>
            <a:r>
              <a:rPr lang="el-GR" sz="2800" b="1" dirty="0"/>
              <a:t>Η Χόλη φόρεσε μια ροζ στολή και έγινε Νεράιδα.</a:t>
            </a:r>
            <a:endParaRPr lang="en-GB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C6A708-3BED-4BDB-B677-6FB6814A40AF}"/>
              </a:ext>
            </a:extLst>
          </p:cNvPr>
          <p:cNvSpPr txBox="1">
            <a:spLocks/>
          </p:cNvSpPr>
          <p:nvPr/>
        </p:nvSpPr>
        <p:spPr>
          <a:xfrm>
            <a:off x="381000" y="648619"/>
            <a:ext cx="10668000" cy="1898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2800" b="1" dirty="0"/>
          </a:p>
          <a:p>
            <a:pPr>
              <a:lnSpc>
                <a:spcPct val="100000"/>
              </a:lnSpc>
            </a:pPr>
            <a:r>
              <a:rPr lang="el-GR" sz="2800" b="1" dirty="0"/>
              <a:t>Ο </a:t>
            </a:r>
            <a:r>
              <a:rPr lang="el-GR" sz="2800" b="1" dirty="0" err="1"/>
              <a:t>Τζέικ</a:t>
            </a:r>
            <a:r>
              <a:rPr lang="el-GR" sz="2800" b="1" dirty="0"/>
              <a:t> φόρεσε μια μωβ μάσκα και μια κιτρινόμαυρη στολή και έγινε ο </a:t>
            </a:r>
            <a:r>
              <a:rPr lang="el-GR" sz="2800" b="1" dirty="0" err="1"/>
              <a:t>Κάπτεν</a:t>
            </a:r>
            <a:r>
              <a:rPr lang="el-GR" sz="2800" b="1" dirty="0"/>
              <a:t> Τρελός ενώ ο </a:t>
            </a:r>
            <a:r>
              <a:rPr lang="el-GR" sz="2800" b="1" dirty="0" err="1"/>
              <a:t>Μπάρναμπη</a:t>
            </a:r>
            <a:r>
              <a:rPr lang="el-GR" sz="2800" b="1" dirty="0"/>
              <a:t> με τη μαύρη μάσκα και τη πορτοκαλιά στολή έγινε το πιο δυνατό αγόρι σε όλο τον κόσμο!</a:t>
            </a:r>
            <a:endParaRPr lang="en-GB" sz="2800" b="1" dirty="0"/>
          </a:p>
          <a:p>
            <a:endParaRPr lang="en-GB" sz="28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C75CEB7-FE44-4A33-9A42-DFE6F34E48FE}"/>
              </a:ext>
            </a:extLst>
          </p:cNvPr>
          <p:cNvSpPr txBox="1">
            <a:spLocks/>
          </p:cNvSpPr>
          <p:nvPr/>
        </p:nvSpPr>
        <p:spPr>
          <a:xfrm>
            <a:off x="218662" y="4839598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/>
              <a:t>«Κι εγώ;», ρώτησε η Φραουλίτσα.</a:t>
            </a:r>
          </a:p>
          <a:p>
            <a:endParaRPr lang="en-GB" sz="36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528C6D-CC5F-4985-BC04-89D71A169E50}"/>
              </a:ext>
            </a:extLst>
          </p:cNvPr>
          <p:cNvSpPr txBox="1">
            <a:spLocks/>
          </p:cNvSpPr>
          <p:nvPr/>
        </p:nvSpPr>
        <p:spPr>
          <a:xfrm>
            <a:off x="218662" y="5241721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600" dirty="0"/>
              <a:t>«Δεν μπορούμε να γίνουμε όλοι καλοί. Μπορείς να γίνεις μια σούπερ κακιά!», είπε ο Μπεν.</a:t>
            </a:r>
            <a:endParaRPr lang="en-GB" sz="36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7147A4E-8E49-43CB-9BBE-021642BC75AA}"/>
              </a:ext>
            </a:extLst>
          </p:cNvPr>
          <p:cNvSpPr txBox="1">
            <a:spLocks/>
          </p:cNvSpPr>
          <p:nvPr/>
        </p:nvSpPr>
        <p:spPr>
          <a:xfrm>
            <a:off x="218662" y="5830093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8974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311F4-F275-497D-9DB7-8C2C9E101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Καλή ιδέα είπε η Φραουλίτσα!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543C00-60B8-4A83-969A-58CCD7C23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4503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657B4E0-73AA-45BC-A0F9-67795C259F62}"/>
              </a:ext>
            </a:extLst>
          </p:cNvPr>
          <p:cNvSpPr txBox="1">
            <a:spLocks/>
          </p:cNvSpPr>
          <p:nvPr/>
        </p:nvSpPr>
        <p:spPr>
          <a:xfrm>
            <a:off x="-6626" y="289270"/>
            <a:ext cx="11360426" cy="103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b="1" dirty="0"/>
              <a:t>  «Καλή ιδέα</a:t>
            </a:r>
            <a:r>
              <a:rPr lang="el-GR" sz="3300" dirty="0"/>
              <a:t>! Θα γίνω </a:t>
            </a:r>
            <a:r>
              <a:rPr lang="el-GR" sz="3300" b="1" dirty="0"/>
              <a:t>η Βασίλισσα των Πάγων</a:t>
            </a:r>
            <a:r>
              <a:rPr lang="el-GR" sz="3300" dirty="0"/>
              <a:t> και θα παγώσω όλο τον κόσμο</a:t>
            </a:r>
            <a:r>
              <a:rPr lang="el-GR" sz="3300" b="1" dirty="0"/>
              <a:t>», </a:t>
            </a:r>
            <a:r>
              <a:rPr lang="el-GR" sz="3300" dirty="0"/>
              <a:t>είπε η Παγωμένη </a:t>
            </a:r>
            <a:r>
              <a:rPr lang="el-GR" sz="3300" dirty="0" err="1"/>
              <a:t>Φραουλίτσα</a:t>
            </a:r>
            <a:r>
              <a:rPr lang="el-GR" sz="3300" dirty="0"/>
              <a:t> με τη γαλάζια στολή!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8AC537-564A-4934-A45B-24A983955858}"/>
              </a:ext>
            </a:extLst>
          </p:cNvPr>
          <p:cNvSpPr txBox="1">
            <a:spLocks/>
          </p:cNvSpPr>
          <p:nvPr/>
        </p:nvSpPr>
        <p:spPr>
          <a:xfrm>
            <a:off x="0" y="289270"/>
            <a:ext cx="11360426" cy="2120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1392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4E700-B75C-4FD6-9B6B-F57CBE6FB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8C82A4-3C82-4055-9922-ACD2968FC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CE234A-7F4B-4660-8799-6BD1F180F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D904167-3082-427B-AAC5-5F8166540BB0}"/>
              </a:ext>
            </a:extLst>
          </p:cNvPr>
          <p:cNvSpPr txBox="1">
            <a:spLocks/>
          </p:cNvSpPr>
          <p:nvPr/>
        </p:nvSpPr>
        <p:spPr>
          <a:xfrm>
            <a:off x="838200" y="791957"/>
            <a:ext cx="11360426" cy="1033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dirty="0"/>
              <a:t>Η Παγωμένη </a:t>
            </a:r>
            <a:r>
              <a:rPr lang="el-GR" sz="3300" dirty="0" err="1"/>
              <a:t>Φραουλίτσα</a:t>
            </a:r>
            <a:r>
              <a:rPr lang="el-GR" sz="3300" dirty="0"/>
              <a:t> πήρε το μαγικό</a:t>
            </a:r>
          </a:p>
          <a:p>
            <a:r>
              <a:rPr lang="el-GR" sz="3300" dirty="0"/>
              <a:t> ραβδί της και έριξε χιόνι σε όλο το</a:t>
            </a:r>
          </a:p>
          <a:p>
            <a:r>
              <a:rPr lang="el-GR" sz="3300" dirty="0"/>
              <a:t>  Βασίλειο.</a:t>
            </a:r>
          </a:p>
        </p:txBody>
      </p:sp>
    </p:spTree>
    <p:extLst>
      <p:ext uri="{BB962C8B-B14F-4D97-AF65-F5344CB8AC3E}">
        <p14:creationId xmlns:p14="http://schemas.microsoft.com/office/powerpoint/2010/main" val="23788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3F09-6128-46DF-91AB-A90256BC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DB6185-7A0A-47AE-81B6-3A6BA7D47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37260D-7EBD-4544-AB10-19F68604A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8A1C2C9-BF32-4CBA-AC00-0F9181AB5017}"/>
              </a:ext>
            </a:extLst>
          </p:cNvPr>
          <p:cNvSpPr txBox="1">
            <a:spLocks/>
          </p:cNvSpPr>
          <p:nvPr/>
        </p:nvSpPr>
        <p:spPr>
          <a:xfrm>
            <a:off x="1669774" y="4311550"/>
            <a:ext cx="11360426" cy="2000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dirty="0"/>
              <a:t>Στην πόλη τα μεγάλα ξωτικά είδαν το χιόνι.</a:t>
            </a:r>
          </a:p>
          <a:p>
            <a:r>
              <a:rPr lang="el-GR" sz="3300" dirty="0"/>
              <a:t>«</a:t>
            </a:r>
            <a:r>
              <a:rPr lang="el-GR" sz="3300" b="1" dirty="0"/>
              <a:t>Χιόνια τον Ιούλιο;</a:t>
            </a:r>
            <a:r>
              <a:rPr lang="el-GR" sz="3300" dirty="0"/>
              <a:t>»</a:t>
            </a:r>
            <a:r>
              <a:rPr lang="el-GR" sz="3300" b="1" dirty="0"/>
              <a:t> </a:t>
            </a:r>
            <a:r>
              <a:rPr lang="el-GR" sz="3300" dirty="0"/>
              <a:t>είπε ο Σοφός Γέροντας.</a:t>
            </a:r>
          </a:p>
          <a:p>
            <a:r>
              <a:rPr lang="el-GR" sz="3300" dirty="0"/>
              <a:t> «Αυτό είναι παράλογο! Πρέπει να είναι μαγεία. </a:t>
            </a:r>
          </a:p>
          <a:p>
            <a:r>
              <a:rPr lang="el-GR" sz="3300" dirty="0"/>
              <a:t>Βάζω στοίχημα πως για όλα αυτά φταίει η πονηρή Νταντά </a:t>
            </a:r>
          </a:p>
          <a:p>
            <a:r>
              <a:rPr lang="el-GR" sz="3300" dirty="0" err="1"/>
              <a:t>Δαμασκηνιά.Πάμε</a:t>
            </a:r>
            <a:r>
              <a:rPr lang="el-GR" sz="3300" dirty="0"/>
              <a:t> να τη βρούμε!»</a:t>
            </a:r>
          </a:p>
        </p:txBody>
      </p:sp>
    </p:spTree>
    <p:extLst>
      <p:ext uri="{BB962C8B-B14F-4D97-AF65-F5344CB8AC3E}">
        <p14:creationId xmlns:p14="http://schemas.microsoft.com/office/powerpoint/2010/main" val="401242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031A-C568-4EA3-87CC-68F95489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D067E0A-2D96-421A-BB83-91062E957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7F04A-0067-4E8D-B3CD-EFF385D24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71"/>
            <a:ext cx="12192000" cy="695739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0F9B0B-4739-47C2-85AE-1C2EB6B787C4}"/>
              </a:ext>
            </a:extLst>
          </p:cNvPr>
          <p:cNvSpPr txBox="1">
            <a:spLocks/>
          </p:cNvSpPr>
          <p:nvPr/>
        </p:nvSpPr>
        <p:spPr>
          <a:xfrm>
            <a:off x="192053" y="-138163"/>
            <a:ext cx="9793356" cy="16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dirty="0"/>
              <a:t>«Πρέπει να </a:t>
            </a:r>
            <a:r>
              <a:rPr lang="el-GR" sz="3300" b="1" dirty="0"/>
              <a:t>σταματήσεις </a:t>
            </a:r>
            <a:r>
              <a:rPr lang="el-GR" sz="3300" dirty="0"/>
              <a:t>το χιόνι, Νταντά Δαμασκηνιά», είπε ο Σοφός Γέροντας.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3574CB4-2947-4DAD-AA2F-2B2F5BD4C4FD}"/>
              </a:ext>
            </a:extLst>
          </p:cNvPr>
          <p:cNvSpPr txBox="1">
            <a:spLocks/>
          </p:cNvSpPr>
          <p:nvPr/>
        </p:nvSpPr>
        <p:spPr>
          <a:xfrm>
            <a:off x="3425687" y="1184325"/>
            <a:ext cx="9793356" cy="16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l-GR" sz="33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274EECA-1A3A-4D9C-A7E8-273303C017AA}"/>
              </a:ext>
            </a:extLst>
          </p:cNvPr>
          <p:cNvSpPr txBox="1">
            <a:spLocks/>
          </p:cNvSpPr>
          <p:nvPr/>
        </p:nvSpPr>
        <p:spPr>
          <a:xfrm>
            <a:off x="2398644" y="871488"/>
            <a:ext cx="9793356" cy="1638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dirty="0"/>
              <a:t>«Δεν ευθύνομαι εγώ γι’ αυτό. Ίσως βρίσκεται κάποιος </a:t>
            </a:r>
            <a:r>
              <a:rPr lang="el-GR" sz="3300" b="1" dirty="0"/>
              <a:t>σούπερ κακός πίσω από αυτό</a:t>
            </a:r>
            <a:r>
              <a:rPr lang="el-GR" sz="3300" dirty="0"/>
              <a:t>.»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2164183-7D88-4DD8-B264-B2EB738336B1}"/>
              </a:ext>
            </a:extLst>
          </p:cNvPr>
          <p:cNvSpPr txBox="1">
            <a:spLocks/>
          </p:cNvSpPr>
          <p:nvPr/>
        </p:nvSpPr>
        <p:spPr>
          <a:xfrm>
            <a:off x="245165" y="2197051"/>
            <a:ext cx="11701670" cy="605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dirty="0"/>
              <a:t>«</a:t>
            </a:r>
            <a:r>
              <a:rPr lang="el-GR" sz="3300" b="1" dirty="0"/>
              <a:t>Ανοησίες!</a:t>
            </a:r>
            <a:r>
              <a:rPr lang="el-GR" sz="3300" dirty="0"/>
              <a:t> Δεν υπάρχουν σούπερ κακοί!»,</a:t>
            </a:r>
            <a:r>
              <a:rPr lang="el-GR" sz="3300" b="1" dirty="0"/>
              <a:t> </a:t>
            </a:r>
            <a:r>
              <a:rPr lang="el-GR" sz="3300" dirty="0"/>
              <a:t>είπε ο Σοφός Γέροντας. 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55ED154-94BB-4E16-B94F-E561E1B4A7E2}"/>
              </a:ext>
            </a:extLst>
          </p:cNvPr>
          <p:cNvSpPr txBox="1">
            <a:spLocks/>
          </p:cNvSpPr>
          <p:nvPr/>
        </p:nvSpPr>
        <p:spPr>
          <a:xfrm>
            <a:off x="192053" y="5538502"/>
            <a:ext cx="11237843" cy="11054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3300" dirty="0"/>
              <a:t>«</a:t>
            </a:r>
            <a:r>
              <a:rPr lang="el-GR" sz="3300" b="1" dirty="0"/>
              <a:t>Τότε τί είναι αυτό;»</a:t>
            </a:r>
            <a:r>
              <a:rPr lang="el-GR" sz="3300" dirty="0"/>
              <a:t> ρώτησε η Νταντά Δαμασκηνιά, δείχνοντας ένα μεγάλο σύμβολο στον ουρανό.</a:t>
            </a:r>
          </a:p>
        </p:txBody>
      </p:sp>
    </p:spTree>
    <p:extLst>
      <p:ext uri="{BB962C8B-B14F-4D97-AF65-F5344CB8AC3E}">
        <p14:creationId xmlns:p14="http://schemas.microsoft.com/office/powerpoint/2010/main" val="16179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6C61B-6ECE-403D-B977-01BAC3E1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B454E0-5E76-44C8-9EF3-8AF28E9CB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0654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4201</TotalTime>
  <Words>575</Words>
  <Application>Microsoft Macintosh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Καλή ιδέα είπε η Φραουλίτσα!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Οδηγίες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Prodromou</dc:creator>
  <cp:lastModifiedBy>Tsangari, Androulla</cp:lastModifiedBy>
  <cp:revision>12</cp:revision>
  <dcterms:created xsi:type="dcterms:W3CDTF">2021-11-14T21:09:13Z</dcterms:created>
  <dcterms:modified xsi:type="dcterms:W3CDTF">2021-11-18T09:38:19Z</dcterms:modified>
</cp:coreProperties>
</file>