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82" r:id="rId9"/>
    <p:sldId id="284" r:id="rId10"/>
    <p:sldId id="286" r:id="rId11"/>
    <p:sldId id="289" r:id="rId12"/>
    <p:sldId id="288" r:id="rId13"/>
    <p:sldId id="266" r:id="rId14"/>
    <p:sldId id="267" r:id="rId15"/>
    <p:sldId id="268" r:id="rId16"/>
    <p:sldId id="269" r:id="rId17"/>
    <p:sldId id="270" r:id="rId18"/>
    <p:sldId id="280" r:id="rId19"/>
    <p:sldId id="290" r:id="rId20"/>
    <p:sldId id="291" r:id="rId21"/>
    <p:sldId id="292" r:id="rId22"/>
    <p:sldId id="273" r:id="rId23"/>
    <p:sldId id="274" r:id="rId24"/>
    <p:sldId id="275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A75C-6C9C-6F15-B042-A1849C5C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5E5D6-B651-3D66-ABEC-DADACAC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91C81-5144-E05B-97F9-2654D2B4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37660-B75C-A854-1112-E285A2A1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90B3-5C04-C9D7-B9F6-236FE155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4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6221-9BBA-409A-D38F-3A97CE4B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6D44-D2BF-6A75-9B8E-314532164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5D066-0117-5029-B010-276F45DF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68A93-8123-CA16-772D-C13728B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4AAC1-494B-252B-81E9-5BC31707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39570-48E6-C1CB-1910-4FE866CB2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59054-5515-35BD-64E1-828771210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00D49-E503-126D-B802-55280317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2323F-9356-2C52-A2B9-3F90C6B2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37C6-D166-E5A1-FEDC-91DD9000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6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4671-606B-F398-0D92-ECF54C49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4309-1DEA-4F2F-9ECE-F3885DAE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8123F-4FA2-EAEF-9A88-02E3A6BD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80C30-F910-B6B9-7F7B-679B2A4C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75481-12ED-F59F-5D53-F1F435E7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7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4E0C-3F95-026B-7460-0749D74F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775F3-8337-46A1-4946-CCEF19AE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633C-FFD1-C5C1-FD40-00FD03FB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BA28-9C33-A607-A6F2-7B847B76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36B21-3948-B168-65CC-C43016EA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9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DFC2-6841-A080-8749-6735ED60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0D94D-6F72-D5E3-4A68-179910585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BB19A-5153-186D-A59C-F5BE85E0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25CC4-5DCC-4898-1885-B78F4129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1E59B-F512-B826-345E-857879E9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33F4C-D31B-24B7-43D1-AF9E5B54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CE3F-561C-D8B9-8BFD-5F2D2D8C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541C3-3A3C-2ADD-7EE5-1540F198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54045-AFD5-64BA-428B-CAF3DD22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2B4C-3B4F-D14D-16C6-76A984426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D837E-8F02-764F-A48E-D1B52FFDD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C111E-29A0-A4AA-0799-BA8EE9C5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7ED76-C5DB-F3B4-75B7-181867DD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3D91-C78C-F168-E38E-4BEBC275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8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0AE0-3853-721E-00AF-F1EFAE51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BFADA-D7A6-80EB-B2FA-086E0C15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97F6E-D81D-CCF3-40B2-838AB8B9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86A82-811A-3958-CE47-019C2E69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8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3BA73-E975-0148-EC1E-DB45AC6D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5BA53-DF78-1D87-2EB1-52576D98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D27F3-F42B-FB38-DCC4-9C513D69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0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82B3-3B69-BC33-1400-658A14AA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C9BF-C6D6-5470-3531-F97FBB017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DE773-6BCC-4294-88CB-26446FA32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23FA9-22B9-A6D8-7B6D-DEF1A8F6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20C5-FF36-B326-91F5-339C19F0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2FF6B-D27D-A128-62E0-50AD591D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C734-B503-42C3-6A9A-D25CEB97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A3BA5-E109-BF4B-7DB0-17E087E91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83FE9-553E-CF79-509B-17A5AC9C1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943EF-1FE7-C036-BA02-CB6C901A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2311-4181-D019-C663-1ECA0CDA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27FD9-804F-3CA3-C41B-E51CA318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3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E5FBC-A1DB-8637-2CDF-9ADF74FC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75275-D7C9-1443-207A-60876DB1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E862-5ABC-7F98-CABE-1CAB101E3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F0DF-B70B-4725-8A7A-B518D2FD6178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79947-AE9C-E1A1-08F2-1D11A3A02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1F28-2536-840E-7FA3-0CF716DB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DB84-5BE4-418C-BF48-9E6DBF0BD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9316-5533-880C-21A8-E350183B3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174" y="1761460"/>
            <a:ext cx="9144000" cy="2387600"/>
          </a:xfrm>
        </p:spPr>
        <p:txBody>
          <a:bodyPr>
            <a:normAutofit/>
          </a:bodyPr>
          <a:lstStyle/>
          <a:p>
            <a:r>
              <a:rPr lang="el-G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Η κυρά Καλή και οι </a:t>
            </a:r>
            <a: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r>
              <a:rPr lang="el-G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εποχές</a:t>
            </a:r>
            <a:b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dirty="0"/>
              <a:t> 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D2BC8E-9853-5F99-1B6E-86A2A7C34723}"/>
              </a:ext>
            </a:extLst>
          </p:cNvPr>
          <p:cNvSpPr/>
          <p:nvPr/>
        </p:nvSpPr>
        <p:spPr>
          <a:xfrm>
            <a:off x="1106129" y="1669026"/>
            <a:ext cx="9842090" cy="248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02FA94-B51D-37F3-D3D7-F965E7D7768C}"/>
              </a:ext>
            </a:extLst>
          </p:cNvPr>
          <p:cNvSpPr txBox="1">
            <a:spLocks/>
          </p:cNvSpPr>
          <p:nvPr/>
        </p:nvSpPr>
        <p:spPr>
          <a:xfrm>
            <a:off x="-2153263" y="5001444"/>
            <a:ext cx="11385754" cy="520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Source Sans Pro" panose="020B0503030403020204" pitchFamily="34" charset="0"/>
              </a:rPr>
              <a:t>                                                                           </a:t>
            </a:r>
            <a:r>
              <a:rPr lang="el-GR" sz="4500" dirty="0">
                <a:solidFill>
                  <a:srgbClr val="002060"/>
                </a:solidFill>
                <a:latin typeface="Source Sans Pro" panose="020B0503030403020204" pitchFamily="34" charset="0"/>
              </a:rPr>
              <a:t>Τάξη:   </a:t>
            </a:r>
            <a:r>
              <a:rPr lang="el-GR" sz="4500" dirty="0">
                <a:solidFill>
                  <a:srgbClr val="FF0000"/>
                </a:solidFill>
                <a:latin typeface="Source Sans Pro" panose="020B0503030403020204" pitchFamily="34" charset="0"/>
              </a:rPr>
              <a:t>Α</a:t>
            </a:r>
            <a:r>
              <a:rPr lang="el-GR" sz="2800" dirty="0">
                <a:solidFill>
                  <a:srgbClr val="FF0000"/>
                </a:solidFill>
                <a:latin typeface="Source Sans Pro" panose="020B0503030403020204" pitchFamily="34" charset="0"/>
              </a:rPr>
              <a:t>΄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E3CF2D-54B6-EE22-016E-4E92909E04E5}"/>
              </a:ext>
            </a:extLst>
          </p:cNvPr>
          <p:cNvSpPr/>
          <p:nvPr/>
        </p:nvSpPr>
        <p:spPr>
          <a:xfrm>
            <a:off x="481781" y="373626"/>
            <a:ext cx="11228438" cy="619432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1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B86-1AF0-B4A4-6249-91D085FF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52" y="-154807"/>
            <a:ext cx="7118554" cy="2968010"/>
          </a:xfrm>
        </p:spPr>
        <p:txBody>
          <a:bodyPr>
            <a:noAutofit/>
          </a:bodyPr>
          <a:lstStyle/>
          <a:p>
            <a: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Μου αρέσει το </a:t>
            </a:r>
            <a:r>
              <a:rPr lang="el-GR" sz="2400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Καλοκαίρι</a:t>
            </a:r>
            <a: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l-GR" sz="2400" i="0" dirty="0">
                <a:effectLst/>
                <a:latin typeface="Source Sans Pro" panose="020B0503030403020204" pitchFamily="34" charset="0"/>
              </a:rPr>
              <a:t>με τις χρυσές τις αμμουδιές </a:t>
            </a:r>
            <a:r>
              <a:rPr lang="el-GR" sz="2400" dirty="0">
                <a:latin typeface="Source Sans Pro" panose="020B0503030403020204" pitchFamily="34" charset="0"/>
              </a:rPr>
              <a:t>και τα θαλασσινά τα μπάνια.</a:t>
            </a:r>
            <a:br>
              <a:rPr lang="el-GR" sz="2400" dirty="0">
                <a:latin typeface="Source Sans Pro" panose="020B0503030403020204" pitchFamily="34" charset="0"/>
              </a:rPr>
            </a:br>
            <a:r>
              <a:rPr lang="el-GR" sz="2400" dirty="0">
                <a:latin typeface="Source Sans Pro" panose="020B0503030403020204" pitchFamily="34" charset="0"/>
              </a:rPr>
              <a:t> </a:t>
            </a:r>
            <a:br>
              <a:rPr lang="el-GR" sz="2400" dirty="0">
                <a:latin typeface="Source Sans Pro" panose="020B0503030403020204" pitchFamily="34" charset="0"/>
              </a:rPr>
            </a:br>
            <a:r>
              <a:rPr lang="el-GR" sz="2400" dirty="0">
                <a:latin typeface="Source Sans Pro" panose="020B0503030403020204" pitchFamily="34" charset="0"/>
              </a:rPr>
              <a:t>Αχ… και τα υπέροχα φρούτα τα καλοκαιρινά, που είναι δροσιστικά και τόσο απολαυστικά. </a:t>
            </a:r>
            <a:br>
              <a:rPr lang="el-GR" sz="2400" dirty="0">
                <a:latin typeface="Source Sans Pro" panose="020B0503030403020204" pitchFamily="34" charset="0"/>
              </a:rPr>
            </a:b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136A1-69AA-298D-5CF7-B2D0CD98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9007" y="122836"/>
            <a:ext cx="1148513" cy="1862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8CE9D-4121-5FF6-34C9-4BF92B02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12555" y="253180"/>
            <a:ext cx="2364812" cy="6351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63B16A-1075-D86C-48C2-93FC3273E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77" y="2625213"/>
            <a:ext cx="7462684" cy="41542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795C6B-8EAF-262F-1A18-823D964796B9}"/>
              </a:ext>
            </a:extLst>
          </p:cNvPr>
          <p:cNvSpPr/>
          <p:nvPr/>
        </p:nvSpPr>
        <p:spPr>
          <a:xfrm>
            <a:off x="1425676" y="92120"/>
            <a:ext cx="7354529" cy="20414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7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B86-1AF0-B4A4-6249-91D085FF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71" y="-154807"/>
            <a:ext cx="6977847" cy="2968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Μου αρέσει το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Φθινόπωρο </a:t>
            </a:r>
            <a: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με τα κιτρινισμένα φύλλα.</a:t>
            </a:r>
            <a:b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Τα παιδιά αρχίζουν το σχολείο και αρχίζει πάλι να  βρέχει.</a:t>
            </a:r>
            <a:br>
              <a:rPr lang="en-GB" sz="1400" dirty="0"/>
            </a:br>
            <a:br>
              <a:rPr lang="el-GR" sz="2400" dirty="0">
                <a:latin typeface="Source Sans Pro" panose="020B0503030403020204" pitchFamily="34" charset="0"/>
              </a:rPr>
            </a:b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136A1-69AA-298D-5CF7-B2D0CD98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9008" y="122836"/>
            <a:ext cx="1197676" cy="1862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09339-7106-64DD-4699-BB879E353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684" y="2109787"/>
            <a:ext cx="7159634" cy="4477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31B70-C547-D9EF-F7D5-6768DD49D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414" y="668595"/>
            <a:ext cx="2675296" cy="583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997020-3703-7802-5B7E-2BBEBC95EC40}"/>
              </a:ext>
            </a:extLst>
          </p:cNvPr>
          <p:cNvSpPr/>
          <p:nvPr/>
        </p:nvSpPr>
        <p:spPr>
          <a:xfrm>
            <a:off x="1548470" y="308458"/>
            <a:ext cx="6977848" cy="14515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1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B86-1AF0-B4A4-6249-91D085FF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93" y="-572858"/>
            <a:ext cx="6746680" cy="2968010"/>
          </a:xfrm>
        </p:spPr>
        <p:txBody>
          <a:bodyPr>
            <a:noAutofit/>
          </a:bodyPr>
          <a:lstStyle/>
          <a:p>
            <a:b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Μου αρέσει ο</a:t>
            </a:r>
            <a:r>
              <a:rPr lang="el-GR" sz="24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Χειμώνας </a:t>
            </a:r>
            <a:r>
              <a:rPr lang="el-GR" sz="2400" dirty="0">
                <a:latin typeface="Source Sans Pro" panose="020B0503030403020204" pitchFamily="34" charset="0"/>
              </a:rPr>
              <a:t>που φέρνει τα χιόνια και τα παιδιά βγαίνουν έξω να παίξουν και να φτιάξουν χιονάνθρωπους. </a:t>
            </a:r>
            <a:br>
              <a:rPr lang="el-GR" sz="2400" dirty="0">
                <a:latin typeface="Source Sans Pro" panose="020B0503030403020204" pitchFamily="34" charset="0"/>
              </a:rPr>
            </a:br>
            <a:br>
              <a:rPr lang="el-GR" sz="2400" dirty="0">
                <a:latin typeface="Source Sans Pro" panose="020B0503030403020204" pitchFamily="34" charset="0"/>
              </a:rPr>
            </a:br>
            <a:r>
              <a:rPr lang="el-GR" sz="2400" dirty="0">
                <a:latin typeface="Source Sans Pro" panose="020B0503030403020204" pitchFamily="34" charset="0"/>
              </a:rPr>
              <a:t>Φέρνει  τη χαρά, τα Χριστούγεννα, τα κάλαντα και τις παιδικές φωνές.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136A1-69AA-298D-5CF7-B2D0CD98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9008" y="122836"/>
            <a:ext cx="1207508" cy="1823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ACA7F-44C6-D022-C661-92940810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04483" y="530942"/>
            <a:ext cx="2703870" cy="5525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DC0FE6-E297-5C55-B6FB-E510E4B29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16" y="2472097"/>
            <a:ext cx="7364361" cy="40696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835627-DA62-3428-7C5C-5AAD0CBAE823}"/>
              </a:ext>
            </a:extLst>
          </p:cNvPr>
          <p:cNvSpPr/>
          <p:nvPr/>
        </p:nvSpPr>
        <p:spPr>
          <a:xfrm>
            <a:off x="1499309" y="122835"/>
            <a:ext cx="6977848" cy="219537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2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4C8B34-A28C-5B65-7A7C-E466C088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1" y="730250"/>
            <a:ext cx="2153864" cy="576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A70B8F-F2ED-9A9D-C5F8-8B7D90A9D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14" y="730250"/>
            <a:ext cx="2848231" cy="5762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6C838-D0D6-13F6-C7F1-8A88426F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905" y="1640783"/>
            <a:ext cx="6448425" cy="289560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93F2678-ECFB-7092-3C34-EDE7B67AC1B0}"/>
              </a:ext>
            </a:extLst>
          </p:cNvPr>
          <p:cNvSpPr/>
          <p:nvPr/>
        </p:nvSpPr>
        <p:spPr>
          <a:xfrm>
            <a:off x="1981729" y="28139"/>
            <a:ext cx="6706601" cy="14572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4B8972-8778-2DFC-EC1E-43A303AE41E7}"/>
              </a:ext>
            </a:extLst>
          </p:cNvPr>
          <p:cNvSpPr txBox="1">
            <a:spLocks/>
          </p:cNvSpPr>
          <p:nvPr/>
        </p:nvSpPr>
        <p:spPr>
          <a:xfrm>
            <a:off x="1981729" y="3152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500" b="1" dirty="0"/>
              <a:t>- </a:t>
            </a:r>
            <a:r>
              <a:rPr lang="el-GR" sz="2800" b="1" dirty="0"/>
              <a:t>Χαίρομαι που σου αρέσουν  όλες οι εποχές</a:t>
            </a:r>
          </a:p>
          <a:p>
            <a:r>
              <a:rPr lang="el-GR" sz="2800" b="1" dirty="0"/>
              <a:t> </a:t>
            </a:r>
            <a:endParaRPr lang="en-GB" sz="2800" b="1" dirty="0"/>
          </a:p>
        </p:txBody>
      </p:sp>
      <p:pic>
        <p:nvPicPr>
          <p:cNvPr id="1026" name="Picture 2" descr="Kiln Dried Logs and Firewood from the Cotswolds">
            <a:extLst>
              <a:ext uri="{FF2B5EF4-FFF2-40B4-BE49-F238E27FC236}">
                <a16:creationId xmlns:a16="http://schemas.microsoft.com/office/drawing/2014/main" id="{B760F638-0044-7700-F65B-9D6BEC9B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32" y="4935523"/>
            <a:ext cx="2153864" cy="14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ουγκί λινό">
            <a:extLst>
              <a:ext uri="{FF2B5EF4-FFF2-40B4-BE49-F238E27FC236}">
                <a16:creationId xmlns:a16="http://schemas.microsoft.com/office/drawing/2014/main" id="{F8783B71-E116-533B-C7BE-EC16ED1F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75" y="4691778"/>
            <a:ext cx="1930435" cy="20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FFF13-8432-D547-10D6-E1553439A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300" y="1595437"/>
            <a:ext cx="3590925" cy="39696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9D56D4-17EE-696E-ACDB-E45817DC6B96}"/>
              </a:ext>
            </a:extLst>
          </p:cNvPr>
          <p:cNvSpPr/>
          <p:nvPr/>
        </p:nvSpPr>
        <p:spPr>
          <a:xfrm>
            <a:off x="753465" y="396920"/>
            <a:ext cx="5696495" cy="5925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C5BB02-008E-A80C-E90A-0085DB25C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23" y="976999"/>
            <a:ext cx="5505980" cy="5217324"/>
          </a:xfrm>
        </p:spPr>
        <p:txBody>
          <a:bodyPr/>
          <a:lstStyle/>
          <a:p>
            <a:r>
              <a:rPr lang="el-GR" b="0" i="0" dirty="0">
                <a:effectLst/>
                <a:latin typeface="Source Sans Pro" panose="020B0503030403020204" pitchFamily="34" charset="0"/>
              </a:rPr>
              <a:t>Η κυρά Καλή τους ευχαρίστησε και τους αποχαιρέτησε παίρνοντας τον δρόμο της επιστροφής. </a:t>
            </a:r>
          </a:p>
          <a:p>
            <a:endParaRPr lang="el-GR" dirty="0">
              <a:latin typeface="Source Sans Pro" panose="020B0503030403020204" pitchFamily="34" charset="0"/>
            </a:endParaRPr>
          </a:p>
          <a:p>
            <a:r>
              <a:rPr lang="el-GR" b="0" i="0" dirty="0">
                <a:effectLst/>
                <a:latin typeface="Source Sans Pro" panose="020B0503030403020204" pitchFamily="34" charset="0"/>
              </a:rPr>
              <a:t>Όταν έφτασε στο φτωχικό της, έκλεισε την πόρτα, άνοιξε το πουγκί και τι να δει!!! </a:t>
            </a:r>
          </a:p>
          <a:p>
            <a:pPr marL="0" indent="0">
              <a:buNone/>
            </a:pPr>
            <a:endParaRPr lang="el-GR" b="0" i="0" dirty="0">
              <a:effectLst/>
              <a:latin typeface="Source Sans Pro" panose="020B0503030403020204" pitchFamily="34" charset="0"/>
            </a:endParaRPr>
          </a:p>
          <a:p>
            <a:r>
              <a:rPr lang="el-GR" b="0" i="0" dirty="0">
                <a:effectLst/>
                <a:latin typeface="Source Sans Pro" panose="020B0503030403020204" pitchFamily="34" charset="0"/>
              </a:rPr>
              <a:t>Ήταν γεμάτο με χρυσά φλουριά!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8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2B0E-2170-EBB9-0672-C1EB6482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092" y="111760"/>
            <a:ext cx="10515600" cy="4351338"/>
          </a:xfrm>
        </p:spPr>
        <p:txBody>
          <a:bodyPr/>
          <a:lstStyle/>
          <a:p>
            <a:r>
              <a:rPr lang="el-GR" b="0" i="0" dirty="0">
                <a:effectLst/>
                <a:latin typeface="Source Sans Pro" panose="020B0503030403020204" pitchFamily="34" charset="0"/>
              </a:rPr>
              <a:t>Μόλις η κυρά κακή είδε την κυρά Καλή να αγοράζει καινούρια πράγματα για το σπίτι της πήγε να τη ρωτήσει που βρήκε τα χρήματα. </a:t>
            </a:r>
          </a:p>
          <a:p>
            <a:r>
              <a:rPr lang="el-GR" b="0" i="0" dirty="0">
                <a:effectLst/>
                <a:latin typeface="Source Sans Pro" panose="020B0503030403020204" pitchFamily="34" charset="0"/>
              </a:rPr>
              <a:t> Η κυρά Καλή έκατσε και της </a:t>
            </a:r>
            <a:r>
              <a:rPr lang="el-GR" dirty="0">
                <a:latin typeface="Source Sans Pro" panose="020B0503030403020204" pitchFamily="34" charset="0"/>
              </a:rPr>
              <a:t>είπε την ιστορία της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89560-3F7B-55FD-B777-6FA48FA9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98" y="2028269"/>
            <a:ext cx="3724275" cy="4143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A7BAE-EE50-D199-DFB1-592AD044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076" y="983615"/>
            <a:ext cx="2848231" cy="576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54716-A5EC-DDE5-CE35-39059022F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92" y="2038284"/>
            <a:ext cx="2593125" cy="2061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1B4F74-3013-5F18-10FD-8D9622273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173" y="4369565"/>
            <a:ext cx="2228756" cy="18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2222-5A30-A543-D3F2-F0529851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20" y="5393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Αμέσως έτρεξε η κυρά Κακή στο βουνό να βρει την καλύβα. Αφού έφτασε στην καλύβα, χτύπησε την πόρτα και της άνοιξαν.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11081-79EF-EAA5-3A7B-DE07091E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46" y="1876631"/>
            <a:ext cx="9639153" cy="4824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ED825-80A4-032F-F35A-216F4D35E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0" y="3271838"/>
            <a:ext cx="308215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2BC691-68F3-4F20-6AE8-EFC79873F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554" y="2392590"/>
            <a:ext cx="1790037" cy="1563382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6940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8D03AC-A4F9-7E3E-088E-5413F0753F5C}"/>
              </a:ext>
            </a:extLst>
          </p:cNvPr>
          <p:cNvSpPr txBox="1"/>
          <p:nvPr/>
        </p:nvSpPr>
        <p:spPr>
          <a:xfrm>
            <a:off x="167147" y="99463"/>
            <a:ext cx="1151357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2600" i="0" dirty="0">
                <a:effectLst/>
                <a:latin typeface="Source Sans Pro" panose="020B0503030403020204" pitchFamily="34" charset="0"/>
              </a:rPr>
              <a:t>«Καλημέρα γιαγιά…πέρασε να ξαποστάσεις και να σε φιλέψουμε» της είπαν.</a:t>
            </a:r>
          </a:p>
          <a:p>
            <a:pPr marL="285750" indent="-285750">
              <a:buFontTx/>
              <a:buChar char="-"/>
            </a:pPr>
            <a:endParaRPr lang="el-GR" sz="2600" i="0" dirty="0">
              <a:effectLst/>
              <a:latin typeface="Source Sans Pro" panose="020B0503030403020204" pitchFamily="34" charset="0"/>
            </a:endParaRPr>
          </a:p>
          <a:p>
            <a:r>
              <a:rPr lang="el-GR" sz="2600" dirty="0">
                <a:latin typeface="Source Sans Pro" panose="020B0503030403020204" pitchFamily="34" charset="0"/>
              </a:rPr>
              <a:t>- «</a:t>
            </a:r>
            <a:r>
              <a:rPr lang="el-GR" sz="2600" i="0" dirty="0">
                <a:effectLst/>
                <a:latin typeface="Source Sans Pro" panose="020B0503030403020204" pitchFamily="34" charset="0"/>
              </a:rPr>
              <a:t>Κακή, ψυχρή κι ανάποδη…» τους απάντησε θυμωμένη.</a:t>
            </a:r>
            <a:endParaRPr lang="en-GB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5E114-7A90-9A18-7EEF-5696BEE38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6013"/>
            <a:ext cx="12192001" cy="555227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3FF1ACA-516B-2295-9DF4-29B19212E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478" y="3644664"/>
            <a:ext cx="4623586" cy="3113873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8D4DA6-86C5-B6F5-E481-72589B783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501737"/>
            <a:ext cx="2153864" cy="435626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12D982-696A-C8BC-D036-EF17AEDF1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452" y="4322150"/>
            <a:ext cx="1674556" cy="2049154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7699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719062-8B2A-2072-0BD3-350BBA660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" y="-57791"/>
            <a:ext cx="1468384" cy="318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854080-3EF7-65AC-B02A-A7007481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54613" y="208077"/>
            <a:ext cx="1922648" cy="2659218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AFE20519-63C3-7CA1-8FC1-DDD5791A7886}"/>
              </a:ext>
            </a:extLst>
          </p:cNvPr>
          <p:cNvSpPr/>
          <p:nvPr/>
        </p:nvSpPr>
        <p:spPr>
          <a:xfrm>
            <a:off x="1156071" y="130629"/>
            <a:ext cx="7411459" cy="99726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661A65-A19A-B410-3BFD-2C584F95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694" y="247615"/>
            <a:ext cx="7179365" cy="375236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πες μας, ποια εποχή αγαπάς περισσότερο;</a:t>
            </a:r>
            <a:endParaRPr lang="en-GB" dirty="0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F202AE3-4CDE-3C9C-C8A3-1C527A2D77B6}"/>
              </a:ext>
            </a:extLst>
          </p:cNvPr>
          <p:cNvSpPr/>
          <p:nvPr/>
        </p:nvSpPr>
        <p:spPr>
          <a:xfrm>
            <a:off x="2543154" y="1174663"/>
            <a:ext cx="7411459" cy="297011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5FEDF78-A23C-A3E1-F5FC-D1F9F56602D4}"/>
              </a:ext>
            </a:extLst>
          </p:cNvPr>
          <p:cNvSpPr txBox="1">
            <a:spLocks/>
          </p:cNvSpPr>
          <p:nvPr/>
        </p:nvSpPr>
        <p:spPr>
          <a:xfrm>
            <a:off x="1809427" y="1525096"/>
            <a:ext cx="8640859" cy="3752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         Όλες τους είναι χάλια!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          Ο </a:t>
            </a:r>
            <a:r>
              <a:rPr lang="el-GR" dirty="0">
                <a:solidFill>
                  <a:srgbClr val="0070C0"/>
                </a:solidFill>
              </a:rPr>
              <a:t>Χειμώνας</a:t>
            </a:r>
            <a:r>
              <a:rPr lang="el-GR" dirty="0"/>
              <a:t> με παγώνει με τα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χιόνια, άσε που έρχονται και οι καλικάντζαροι,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 γλυκά και δώρα πάνε όλα τα λεφτά.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3196A9-EF75-CE7B-A3CF-BB0A647B9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657" y="4076033"/>
            <a:ext cx="3527328" cy="27834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D674DE-6E3D-69A7-0FD2-D01A9E997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970" y="4218039"/>
            <a:ext cx="2432089" cy="2201342"/>
          </a:xfrm>
          <a:prstGeom prst="rect">
            <a:avLst/>
          </a:prstGeom>
        </p:spPr>
      </p:pic>
      <p:pic>
        <p:nvPicPr>
          <p:cNvPr id="23" name="Picture 2" descr="Twelve Days of Christmas With the Scary Goblins, Kalikantzaroi - Global  Storybook">
            <a:extLst>
              <a:ext uri="{FF2B5EF4-FFF2-40B4-BE49-F238E27FC236}">
                <a16:creationId xmlns:a16="http://schemas.microsoft.com/office/drawing/2014/main" id="{CDBD5FC7-4737-CE8D-9DF3-3355DD51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3567" y="4659612"/>
            <a:ext cx="1661758" cy="16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44D46E-66D6-A3DD-7933-B28744E30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2" y="3429000"/>
            <a:ext cx="1700990" cy="33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26471 0.02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6316 0.052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4E2C33-2516-F60F-5757-1548BA836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455" y="2865121"/>
            <a:ext cx="6677170" cy="362558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C02B9F-7FF5-DBD5-24CA-7A170A7E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43" y="205903"/>
            <a:ext cx="1922648" cy="26592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57DA9091-F67C-DF2C-6618-8872E2B110F2}"/>
              </a:ext>
            </a:extLst>
          </p:cNvPr>
          <p:cNvSpPr/>
          <p:nvPr/>
        </p:nvSpPr>
        <p:spPr>
          <a:xfrm>
            <a:off x="2156330" y="43263"/>
            <a:ext cx="7411459" cy="246878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B6E6AE-733F-765B-39D3-FE6B0BC3D7FF}"/>
              </a:ext>
            </a:extLst>
          </p:cNvPr>
          <p:cNvSpPr txBox="1">
            <a:spLocks/>
          </p:cNvSpPr>
          <p:nvPr/>
        </p:nvSpPr>
        <p:spPr>
          <a:xfrm>
            <a:off x="1630141" y="398275"/>
            <a:ext cx="8959201" cy="3752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   Η </a:t>
            </a:r>
            <a:r>
              <a:rPr lang="el-GR" dirty="0">
                <a:solidFill>
                  <a:srgbClr val="D21CAF"/>
                </a:solidFill>
              </a:rPr>
              <a:t>Άνοιξη</a:t>
            </a:r>
            <a:r>
              <a:rPr lang="el-GR" dirty="0"/>
              <a:t> φέρνει τα χελιδόνια και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κουτσουλάνε  τις αυλές και τα λουλούδια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της μου φέρνουν αλλεργία, φταρνίζομαι συνεχώς.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F7DFE54-31F7-3D6D-DF1D-409299107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849" y="1661111"/>
            <a:ext cx="2556412" cy="47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B468-81C2-9C05-B7A8-53A91DB2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6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Σε ένα μικρό χωριό, πριν πολλά-πολλά χρόνια, ζούσε μια γυναίκα φτωχή,  η κυρά </a:t>
            </a:r>
            <a:r>
              <a:rPr lang="el-GR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Καλή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. 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Τη λέγανε έτσι γιατί μιλούσε για όλους με καλά λόγια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10219-BC50-3C59-CC34-AA99B980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142" y="1779372"/>
            <a:ext cx="4613804" cy="5078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1136C-8663-8E31-3576-862F7B3D0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50093"/>
            <a:ext cx="5105400" cy="40590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47FB7C-2F35-05A2-80AB-5A8A9EE1CEB2}"/>
              </a:ext>
            </a:extLst>
          </p:cNvPr>
          <p:cNvSpPr/>
          <p:nvPr/>
        </p:nvSpPr>
        <p:spPr>
          <a:xfrm>
            <a:off x="383458" y="92120"/>
            <a:ext cx="10225548" cy="15793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604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3E907-47CA-E83F-B101-A763A580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54613" y="208077"/>
            <a:ext cx="1922648" cy="2659218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5A423199-34F9-6ACF-3016-FFAD8389C038}"/>
              </a:ext>
            </a:extLst>
          </p:cNvPr>
          <p:cNvSpPr/>
          <p:nvPr/>
        </p:nvSpPr>
        <p:spPr>
          <a:xfrm>
            <a:off x="2176291" y="398508"/>
            <a:ext cx="7411459" cy="246878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4A62E5-35C6-5D7B-7F16-06EDF3C899A9}"/>
              </a:ext>
            </a:extLst>
          </p:cNvPr>
          <p:cNvSpPr txBox="1">
            <a:spLocks/>
          </p:cNvSpPr>
          <p:nvPr/>
        </p:nvSpPr>
        <p:spPr>
          <a:xfrm>
            <a:off x="1775570" y="814173"/>
            <a:ext cx="8640859" cy="4106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 Το </a:t>
            </a:r>
            <a:r>
              <a:rPr lang="el-GR" dirty="0">
                <a:solidFill>
                  <a:srgbClr val="00B050"/>
                </a:solidFill>
              </a:rPr>
              <a:t>Καλοκαίρι</a:t>
            </a:r>
            <a:r>
              <a:rPr lang="el-GR" dirty="0"/>
              <a:t> φέρνει τη ζέστη, τον ιδρώτα,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μπάνια….  Άμμο παντού, καύσωνα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       μύγες και κουνούπια.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                Σωστή φρίκη!!!!!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FAA198-2E9D-0EB8-3E9E-C652EB14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45" y="2867258"/>
            <a:ext cx="1125333" cy="1281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9C533F-358C-DA3F-27BB-DAD6DAEFD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262" y="4336818"/>
            <a:ext cx="790575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E83B79-7D6E-E928-DE73-4AF372D59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299" y="3452659"/>
            <a:ext cx="6596962" cy="34053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E8630-FAC2-9CBB-8D2B-52F11A0EA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5" y="824444"/>
            <a:ext cx="2079676" cy="55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31 0.05371 C 0.24922 -0.01319 0.19935 -0.07129 0.13242 -0.07523 C 0.06836 -0.08032 0.00834 -0.03518 0.0043 0.02963 C -0.00065 0.08982 0.04128 0.1456 0.10143 0.14977 C 0.15625 0.15278 0.20834 0.11574 0.21237 0.05972 C 0.21628 0.0088 0.18125 -0.03935 0.13047 -0.04328 C 0.08334 -0.04629 0.03932 -0.01528 0.03633 0.03172 C 0.03334 0.07361 0.06133 0.11482 0.10326 0.11667 C 0.14128 0.11968 0.17735 0.0956 0.18034 0.05764 C 0.18229 0.02361 0.16133 -0.00926 0.12839 -0.01134 C 0.09935 -0.01319 0.07031 0.00463 0.06836 0.0338 C 0.06628 0.0588 0.08125 0.08264 0.10534 0.08472 C 0.12539 0.08681 0.14636 0.0757 0.14727 0.05579 C 0.14935 0.03982 0.14128 0.02269 0.12656 0.0206 C 0.11446 0.0206 0.10235 0.02477 0.10026 0.03565 C 0.09935 0.0426 0.10143 0.04977 0.10742 0.05278 C 0.11042 0.05371 0.1125 0.05371 0.11537 0.05278 " pathEditMode="relative" rAng="0" ptsTypes="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15 0.23311 C 0.21732 0.16621 0.16719 0.10811 0.10013 0.10417 C 0.0362 0.09908 -0.02383 0.14422 -0.02787 0.20903 C -0.03307 0.26922 0.00911 0.325 0.06914 0.32917 C 0.12409 0.33218 0.17617 0.29514 0.18021 0.23912 C 0.18411 0.1882 0.14909 0.14005 0.09818 0.13611 C 0.05117 0.13311 0.00716 0.16412 0.00417 0.21111 C 0.00117 0.25301 0.02917 0.29422 0.07109 0.29607 C 0.10911 0.29908 0.14518 0.275 0.14818 0.23704 C 0.15013 0.20301 0.12917 0.17014 0.09609 0.16806 C 0.06719 0.16621 0.03815 0.18403 0.0362 0.2132 C 0.03411 0.2382 0.04909 0.26204 0.07318 0.26412 C 0.09297 0.26621 0.11419 0.2551 0.1151 0.23519 C 0.11719 0.21922 0.10911 0.20209 0.09414 0.2 C 0.08216 0.2 0.07018 0.20417 0.0681 0.21505 C 0.06719 0.22199 0.06914 0.22917 0.07513 0.23218 C 0.07812 0.23311 0.08021 0.23311 0.0832 0.23218 " pathEditMode="relative" rAng="0" ptsTypes="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8CC9FD-46F9-4B05-078F-6B1D8B55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3" y="205903"/>
            <a:ext cx="1870042" cy="2586458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3F02AB03-E6FA-87A7-343D-5C723531291A}"/>
              </a:ext>
            </a:extLst>
          </p:cNvPr>
          <p:cNvSpPr/>
          <p:nvPr/>
        </p:nvSpPr>
        <p:spPr>
          <a:xfrm>
            <a:off x="2176291" y="205904"/>
            <a:ext cx="8883595" cy="250221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5EA163-495F-E9F5-A730-77C2896CFC83}"/>
              </a:ext>
            </a:extLst>
          </p:cNvPr>
          <p:cNvSpPr txBox="1">
            <a:spLocks/>
          </p:cNvSpPr>
          <p:nvPr/>
        </p:nvSpPr>
        <p:spPr>
          <a:xfrm>
            <a:off x="2604250" y="464566"/>
            <a:ext cx="8640859" cy="3752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     Το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Φθινόπωρο</a:t>
            </a:r>
            <a:r>
              <a:rPr lang="el-GR" dirty="0"/>
              <a:t> α </a:t>
            </a:r>
            <a:r>
              <a:rPr lang="el-GR" dirty="0" err="1"/>
              <a:t>πα</a:t>
            </a:r>
            <a:r>
              <a:rPr lang="el-GR" dirty="0"/>
              <a:t> </a:t>
            </a:r>
            <a:r>
              <a:rPr lang="el-GR" dirty="0" err="1"/>
              <a:t>πα</a:t>
            </a:r>
            <a:r>
              <a:rPr lang="el-GR" dirty="0"/>
              <a:t> </a:t>
            </a:r>
            <a:r>
              <a:rPr lang="el-GR" dirty="0" err="1"/>
              <a:t>πα</a:t>
            </a:r>
            <a:r>
              <a:rPr lang="el-GR" dirty="0"/>
              <a:t>....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Έρχονται βροχές, με τρελαίνουν οι βροντές  κι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     οι αστραπές. Άσε που πρέπει να φοράω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      και πολλά ρούχα για να μη κρυώνω.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70728C-904C-655E-DD24-B66E5952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94" y="3612853"/>
            <a:ext cx="7509493" cy="3183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36AFCF-91BF-DD29-518D-DF911472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709" y="2016848"/>
            <a:ext cx="2283822" cy="4871297"/>
          </a:xfrm>
          <a:prstGeom prst="rect">
            <a:avLst/>
          </a:prstGeom>
        </p:spPr>
      </p:pic>
      <p:pic>
        <p:nvPicPr>
          <p:cNvPr id="14" name="Picture 2" descr="Funny Gifs : rain GIF - VSGIF.com">
            <a:extLst>
              <a:ext uri="{FF2B5EF4-FFF2-40B4-BE49-F238E27FC236}">
                <a16:creationId xmlns:a16="http://schemas.microsoft.com/office/drawing/2014/main" id="{A485E4CB-F530-8A76-D669-734136BE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28" y="2887275"/>
            <a:ext cx="7411459" cy="11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FAF4C-447E-73FB-4506-758C59FB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406" y="265471"/>
            <a:ext cx="5909187" cy="6410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Ο γέροντας έκανε ένα νεύμα στα παιδιά του και εκείνα αφού βγήκαν από το δωμάτιο, επέστρεψαν μετά από λίγο φέρνοντας στην κυρά το δεμάτι με τα ξύλα και το πουγκί. </a:t>
            </a:r>
          </a:p>
          <a:p>
            <a:pPr marL="0" indent="0">
              <a:buNone/>
            </a:pPr>
            <a:endParaRPr lang="el-GR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l-GR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l-GR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l-GR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GB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Source Sans Pro" panose="020B0503030403020204" pitchFamily="34" charset="0"/>
              </a:rPr>
              <a:t>-«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Ορίστε! Αυτά είναι για σένα. Ξύλα για το τζάκι και αυτό το πουγκί που θα το ανοίξεις μόνο όταν φτάσεις στο σπίτι σου, μα μην ξεχάσεις πρώτα να κλείσεις καλά </a:t>
            </a:r>
            <a:r>
              <a:rPr lang="el-GR" b="0" i="0" dirty="0" err="1">
                <a:effectLst/>
                <a:latin typeface="Source Sans Pro" panose="020B0503030403020204" pitchFamily="34" charset="0"/>
              </a:rPr>
              <a:t>καλά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 την πόρτα!»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1C619-7B2E-D5FF-66CA-92CDD11A6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08" y="580103"/>
            <a:ext cx="2381853" cy="5767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2AFB5-51EF-65BA-BEC2-CAF52C54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61988" y="2543159"/>
            <a:ext cx="2764162" cy="3823117"/>
          </a:xfrm>
          <a:prstGeom prst="rect">
            <a:avLst/>
          </a:prstGeom>
        </p:spPr>
      </p:pic>
      <p:pic>
        <p:nvPicPr>
          <p:cNvPr id="6" name="Picture 2" descr="Kiln Dried Logs and Firewood from the Cotswolds">
            <a:extLst>
              <a:ext uri="{FF2B5EF4-FFF2-40B4-BE49-F238E27FC236}">
                <a16:creationId xmlns:a16="http://schemas.microsoft.com/office/drawing/2014/main" id="{063A298B-8AD9-6607-0535-9D3904595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26" y="2447962"/>
            <a:ext cx="2153864" cy="14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Πουγκί λινό">
            <a:extLst>
              <a:ext uri="{FF2B5EF4-FFF2-40B4-BE49-F238E27FC236}">
                <a16:creationId xmlns:a16="http://schemas.microsoft.com/office/drawing/2014/main" id="{57C22A83-CE0A-6120-E9DF-1B3DEA7C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69" y="2204217"/>
            <a:ext cx="1930435" cy="20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ED840C-824E-4157-7661-DB24A21DDDDB}"/>
              </a:ext>
            </a:extLst>
          </p:cNvPr>
          <p:cNvSpPr/>
          <p:nvPr/>
        </p:nvSpPr>
        <p:spPr>
          <a:xfrm>
            <a:off x="3141406" y="202857"/>
            <a:ext cx="5992762" cy="614452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7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174C-542E-7040-79FB-D017379E5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845" y="242632"/>
            <a:ext cx="10515600" cy="4351338"/>
          </a:xfrm>
        </p:spPr>
        <p:txBody>
          <a:bodyPr/>
          <a:lstStyle/>
          <a:p>
            <a:r>
              <a:rPr lang="el-GR" b="0" i="0" dirty="0">
                <a:effectLst/>
                <a:latin typeface="Source Sans Pro" panose="020B0503030403020204" pitchFamily="34" charset="0"/>
              </a:rPr>
              <a:t>Έφυγε γρήγορα-γρήγορα και χωρίς να χαιρετήσει κανέναν. </a:t>
            </a:r>
          </a:p>
          <a:p>
            <a:r>
              <a:rPr lang="el-GR" b="0" i="0" dirty="0">
                <a:effectLst/>
                <a:latin typeface="Source Sans Pro" panose="020B0503030403020204" pitchFamily="34" charset="0"/>
              </a:rPr>
              <a:t>Μόλις έφτασε στο σπίτι, έκλεισε και μαντάλωσε τα παραθύρια και την πόρτα και μετά αναποδογύρισε το πουγκί περιμένοντας να ξεχυθούν τα χρυσά φλουριά. </a:t>
            </a:r>
          </a:p>
          <a:p>
            <a:r>
              <a:rPr lang="el-GR" b="0" i="0" dirty="0">
                <a:effectLst/>
                <a:latin typeface="Source Sans Pro" panose="020B0503030403020204" pitchFamily="34" charset="0"/>
              </a:rPr>
              <a:t>Μα αυτό ήταν γεμάτο </a:t>
            </a:r>
            <a:r>
              <a:rPr lang="el-G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urce Sans Pro" panose="020B0503030403020204" pitchFamily="34" charset="0"/>
              </a:rPr>
              <a:t>πέτρες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 και έσκασε από το κακό της.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D04A4-C6C5-E847-FA4A-F99558E93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663" y="3145196"/>
            <a:ext cx="3309937" cy="3074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36AE9-DBDB-9FEF-EEFC-FFEA1A7F5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4" y="2983168"/>
            <a:ext cx="2909271" cy="3074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C2585-78FD-100C-E27F-7C5ACA41D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946" y="3876010"/>
            <a:ext cx="2633406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CB72-D6EC-2D87-70EB-61E36D9B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826780"/>
            <a:ext cx="11385754" cy="5204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                                                                           Έτσι πήρε ένα μάθημα για τον κακό  </a:t>
            </a:r>
          </a:p>
          <a:p>
            <a:pPr marL="0" indent="0">
              <a:buNone/>
            </a:pPr>
            <a:r>
              <a:rPr lang="el-GR" dirty="0">
                <a:latin typeface="Source Sans Pro" panose="020B0503030403020204" pitchFamily="34" charset="0"/>
              </a:rPr>
              <a:t>                                                                           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της τρόπο και τα απαίσια λόγια της </a:t>
            </a:r>
          </a:p>
          <a:p>
            <a:pPr marL="0" indent="0">
              <a:buNone/>
            </a:pPr>
            <a:endParaRPr lang="el-GR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l-GR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l-GR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l-GR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l-GR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l-GR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    ενώ, η κυρά-Καλή έζησε 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     ευτυχισμένη </a:t>
            </a:r>
            <a:r>
              <a:rPr lang="el-GR" b="0" i="0">
                <a:effectLst/>
                <a:latin typeface="Source Sans Pro" panose="020B0503030403020204" pitchFamily="34" charset="0"/>
              </a:rPr>
              <a:t>κι αγαπημένη 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με όλους.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FBCD0-0604-4B80-8D9B-9B13E303D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0" y="330711"/>
            <a:ext cx="4667325" cy="270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F50DF-A509-1A0E-5300-D529594C5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210" y="3811329"/>
            <a:ext cx="5665306" cy="25206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B9FB03-B89E-C695-516C-DBA3680C7A1B}"/>
              </a:ext>
            </a:extLst>
          </p:cNvPr>
          <p:cNvSpPr/>
          <p:nvPr/>
        </p:nvSpPr>
        <p:spPr>
          <a:xfrm>
            <a:off x="5398982" y="385402"/>
            <a:ext cx="5808718" cy="18834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B6725-6E5E-BF4D-0680-42EC659C4789}"/>
              </a:ext>
            </a:extLst>
          </p:cNvPr>
          <p:cNvSpPr/>
          <p:nvPr/>
        </p:nvSpPr>
        <p:spPr>
          <a:xfrm>
            <a:off x="462120" y="4758813"/>
            <a:ext cx="5808718" cy="15731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7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6 Points 3">
            <a:extLst>
              <a:ext uri="{FF2B5EF4-FFF2-40B4-BE49-F238E27FC236}">
                <a16:creationId xmlns:a16="http://schemas.microsoft.com/office/drawing/2014/main" id="{8B2FA48D-8D4B-2E64-542D-4519491E3F5A}"/>
              </a:ext>
            </a:extLst>
          </p:cNvPr>
          <p:cNvSpPr/>
          <p:nvPr/>
        </p:nvSpPr>
        <p:spPr>
          <a:xfrm>
            <a:off x="7010401" y="3706761"/>
            <a:ext cx="45719" cy="457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AF610DF0-D7D0-C39B-F853-09015CF320E5}"/>
              </a:ext>
            </a:extLst>
          </p:cNvPr>
          <p:cNvSpPr/>
          <p:nvPr/>
        </p:nvSpPr>
        <p:spPr>
          <a:xfrm>
            <a:off x="2015613" y="1170039"/>
            <a:ext cx="7315200" cy="5378245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BD5EC5-4ECD-A9A5-480C-96015E67642A}"/>
              </a:ext>
            </a:extLst>
          </p:cNvPr>
          <p:cNvSpPr txBox="1">
            <a:spLocks/>
          </p:cNvSpPr>
          <p:nvPr/>
        </p:nvSpPr>
        <p:spPr>
          <a:xfrm>
            <a:off x="4248765" y="2818344"/>
            <a:ext cx="4167648" cy="182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Τέλος</a:t>
            </a:r>
            <a:endParaRPr lang="en-GB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D4145E-5447-C176-4EEA-E3F69562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653" y="6402540"/>
            <a:ext cx="11385754" cy="4554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                                                                                                             </a:t>
            </a:r>
            <a:r>
              <a:rPr lang="el-GR" b="0" i="0" u="sng" dirty="0">
                <a:effectLst/>
                <a:latin typeface="Source Sans Pro" panose="020B0503030403020204" pitchFamily="34" charset="0"/>
              </a:rPr>
              <a:t>Διασκευή Παραμυθιού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:   Χριστίνα  Προδρόμου  (Κ.Ε.Α)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E20C8-A7C6-5CAC-3406-FF5A99EC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58" y="1900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Απέναντί της ακριβώς ζούσε μία άλλη γυναίκα η Κυρά </a:t>
            </a:r>
            <a:r>
              <a:rPr lang="el-GR" b="0" i="0" dirty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Κακή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. 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Τη λέγανε έτσι</a:t>
            </a:r>
            <a:r>
              <a:rPr lang="en-GB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l-CY" dirty="0">
                <a:latin typeface="Source Sans Pro" panose="020B0503030403020204" pitchFamily="34" charset="0"/>
              </a:rPr>
              <a:t>γιατί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l-CY" b="0" i="0" dirty="0">
                <a:effectLst/>
                <a:latin typeface="Source Sans Pro" panose="020B0503030403020204" pitchFamily="34" charset="0"/>
              </a:rPr>
              <a:t>μ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ιλούσε </a:t>
            </a:r>
            <a:r>
              <a:rPr lang="el-GR" b="0" i="0" dirty="0">
                <a:solidFill>
                  <a:srgbClr val="002060"/>
                </a:solidFill>
                <a:effectLst/>
                <a:latin typeface="Source Sans Pro" panose="020B0503030403020204" pitchFamily="34" charset="0"/>
              </a:rPr>
              <a:t>άσχημα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 για όλους.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423C3-D6CF-EB4B-B207-B2B26D0D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46" y="2049290"/>
            <a:ext cx="3724275" cy="4143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A3912-4DF8-DEC6-F8EF-7B4743A5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23" y="2444343"/>
            <a:ext cx="4724723" cy="3929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020A8C-5B78-CDB5-1FEB-77FA407C11C3}"/>
              </a:ext>
            </a:extLst>
          </p:cNvPr>
          <p:cNvSpPr/>
          <p:nvPr/>
        </p:nvSpPr>
        <p:spPr>
          <a:xfrm>
            <a:off x="953728" y="52791"/>
            <a:ext cx="9379975" cy="15793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2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6658-9FBF-2292-BC75-61036134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664" y="192214"/>
            <a:ext cx="9573099" cy="4351338"/>
          </a:xfrm>
        </p:spPr>
        <p:txBody>
          <a:bodyPr/>
          <a:lstStyle/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 Ήταν </a:t>
            </a:r>
            <a:r>
              <a:rPr lang="el-GR" b="0" i="0" dirty="0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χειμώνας 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κι έκανε </a:t>
            </a:r>
            <a:r>
              <a:rPr lang="el-GR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κρύο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. 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Έτσι, η κυρά- Καλή, σηκώθηκε το πρωί και πήγε στο </a:t>
            </a:r>
            <a:r>
              <a:rPr lang="el-GR" b="0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δάσος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να μαζέψει </a:t>
            </a:r>
            <a:r>
              <a:rPr lang="el-GR" b="0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ξύλα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 για το τζάκι της.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D804-5DE6-BE4C-8CC1-2BFFCC5F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30" y="2078474"/>
            <a:ext cx="9389806" cy="46801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7AD484-B93A-A39E-A1E8-CC711668BDF3}"/>
              </a:ext>
            </a:extLst>
          </p:cNvPr>
          <p:cNvSpPr/>
          <p:nvPr/>
        </p:nvSpPr>
        <p:spPr>
          <a:xfrm>
            <a:off x="1258529" y="60041"/>
            <a:ext cx="9389805" cy="17647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76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6A8C84-440E-2E48-BC92-B5FC9002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539"/>
            <a:ext cx="12192000" cy="4337461"/>
          </a:xfrm>
          <a:prstGeom prst="rect">
            <a:avLst/>
          </a:prstGeom>
        </p:spPr>
      </p:pic>
      <p:pic>
        <p:nvPicPr>
          <p:cNvPr id="3074" name="Picture 2" descr="Funny Gifs : rain GIF - VSGIF.com">
            <a:extLst>
              <a:ext uri="{FF2B5EF4-FFF2-40B4-BE49-F238E27FC236}">
                <a16:creationId xmlns:a16="http://schemas.microsoft.com/office/drawing/2014/main" id="{C3638260-37D9-6A8D-50BF-B69520C2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26" y="17257"/>
            <a:ext cx="12260826" cy="14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57CF4C-CA7F-2F19-C2DE-57BF365AD12C}"/>
              </a:ext>
            </a:extLst>
          </p:cNvPr>
          <p:cNvSpPr txBox="1">
            <a:spLocks/>
          </p:cNvSpPr>
          <p:nvPr/>
        </p:nvSpPr>
        <p:spPr>
          <a:xfrm>
            <a:off x="200332" y="1624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>
                <a:latin typeface="Source Sans Pro" panose="020B0503030403020204" pitchFamily="34" charset="0"/>
              </a:rPr>
              <a:t>Μαζεύοντας ξύλα έφτασε στην κορυφή του βουνού. </a:t>
            </a:r>
            <a:endParaRPr lang="en-GB" dirty="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>
                <a:latin typeface="Source Sans Pro" panose="020B0503030403020204" pitchFamily="34" charset="0"/>
              </a:rPr>
              <a:t>Ξαφνικά ο ουρανός άστραψε και μια ξαφνική μπόρα ξέσπασε.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D100E-A21F-5F2E-F85E-579A1B200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081" y="4719484"/>
            <a:ext cx="1443345" cy="15941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80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FF5F-CA11-6A21-806C-8C100E45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90" y="1813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Για καλή της τύχη όμως, εί</a:t>
            </a:r>
            <a:r>
              <a:rPr lang="el-GR" dirty="0">
                <a:latin typeface="Source Sans Pro" panose="020B0503030403020204" pitchFamily="34" charset="0"/>
              </a:rPr>
              <a:t>δε 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μια</a:t>
            </a:r>
            <a:r>
              <a:rPr lang="el-GR" b="0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 καλύβα 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που ποτέ άλλοτε δεν την είχε προσέξει. Λες κι εμφανίστηκε μαγικά εκείνη τη στιγμή.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 Χωρίς να το σκεφτεί και πολύ, πλησίασε και χτύπησε την πόρτα. 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Της άνοιξαν αμέσως και μπήκε μέσα.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9F794-4D25-0EE9-AD4D-F778829A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6" y="2114658"/>
            <a:ext cx="10515601" cy="4812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9B2B92-9023-2F81-6769-59C9D90BC5CA}"/>
              </a:ext>
            </a:extLst>
          </p:cNvPr>
          <p:cNvSpPr/>
          <p:nvPr/>
        </p:nvSpPr>
        <p:spPr>
          <a:xfrm>
            <a:off x="523567" y="151114"/>
            <a:ext cx="10439400" cy="1933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89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9DDC-7D4B-7B45-FE76-2CC45738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62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Source Sans Pro" panose="020B0503030403020204" pitchFamily="34" charset="0"/>
              </a:rPr>
              <a:t>Στο σπίτι αυτό ζούσε</a:t>
            </a:r>
            <a:r>
              <a:rPr lang="el-GR" sz="2800" b="0" i="0" dirty="0">
                <a:effectLst/>
                <a:latin typeface="Source Sans Pro" panose="020B0503030403020204" pitchFamily="34" charset="0"/>
              </a:rPr>
              <a:t> ένας συμπαθητικός γέρος με μια άσπρη μακριά γενειάδα μαζί με τα</a:t>
            </a:r>
            <a:r>
              <a:rPr lang="en-GB" sz="2800" b="0" i="0" dirty="0">
                <a:effectLst/>
                <a:latin typeface="Source Sans Pro" panose="020B0503030403020204" pitchFamily="34" charset="0"/>
              </a:rPr>
              <a:t>  4 </a:t>
            </a:r>
            <a:r>
              <a:rPr lang="el-GR" sz="2800" b="0" i="0" dirty="0">
                <a:effectLst/>
                <a:latin typeface="Source Sans Pro" panose="020B0503030403020204" pitchFamily="34" charset="0"/>
              </a:rPr>
              <a:t> παιδιά του.</a:t>
            </a:r>
            <a:endParaRPr lang="en-GB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72D3DF-A489-BAFE-3401-AAD3B0E3C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8762" y="2553382"/>
            <a:ext cx="4623586" cy="3789004"/>
          </a:xfrm>
        </p:spPr>
      </p:pic>
      <p:pic>
        <p:nvPicPr>
          <p:cNvPr id="1026" name="Picture 2" descr="Gandalf the White [The Lord of the Rings] Minecraft Skin">
            <a:extLst>
              <a:ext uri="{FF2B5EF4-FFF2-40B4-BE49-F238E27FC236}">
                <a16:creationId xmlns:a16="http://schemas.microsoft.com/office/drawing/2014/main" id="{7DF463EA-9AE8-5754-D396-3A103934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8" y="1690688"/>
            <a:ext cx="3213305" cy="48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45079-7DB3-4C7C-F7F0-12D209752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3909"/>
            <a:ext cx="12192000" cy="544409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FBDBB29-AF57-6F42-CB75-044EF921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76" y="3379002"/>
            <a:ext cx="4623586" cy="311387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2772BB-E373-CA0F-CB06-23CE4E598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53382"/>
            <a:ext cx="2153864" cy="4356263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82516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F44E7E-FF79-DE11-9B67-D1D834A9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82" y="730250"/>
            <a:ext cx="2153864" cy="576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1D35E-193B-6EB0-D61E-D294BF526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14" y="730250"/>
            <a:ext cx="2848231" cy="576262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F0491831-76DA-AB43-979D-DD1931A526AB}"/>
              </a:ext>
            </a:extLst>
          </p:cNvPr>
          <p:cNvSpPr/>
          <p:nvPr/>
        </p:nvSpPr>
        <p:spPr>
          <a:xfrm>
            <a:off x="2355354" y="3836487"/>
            <a:ext cx="6041393" cy="14572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B0DAF5-9B78-915A-84B3-5551A58C421E}"/>
              </a:ext>
            </a:extLst>
          </p:cNvPr>
          <p:cNvSpPr txBox="1">
            <a:spLocks/>
          </p:cNvSpPr>
          <p:nvPr/>
        </p:nvSpPr>
        <p:spPr>
          <a:xfrm>
            <a:off x="2495546" y="3836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500" b="1" dirty="0"/>
              <a:t>- </a:t>
            </a:r>
            <a:r>
              <a:rPr lang="el-GR" sz="2800" b="1" dirty="0"/>
              <a:t>Ποια εποχή σου αρέσει περισσότερο;</a:t>
            </a:r>
            <a:endParaRPr lang="en-GB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74D45-F3EF-4420-24AE-222CD34ED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239" y="730250"/>
            <a:ext cx="64674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B86-1AF0-B4A4-6249-91D085FF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71" y="-154807"/>
            <a:ext cx="6977847" cy="2968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Η κυρά Καλή απάντησε: όλες οι εποχές μου αρέσουν.</a:t>
            </a:r>
            <a:b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l-G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Μου αρέσει η</a:t>
            </a:r>
            <a:r>
              <a:rPr lang="el-GR" sz="2400" b="1" dirty="0">
                <a:solidFill>
                  <a:srgbClr val="D21CA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l-GR" sz="2400" b="1" dirty="0">
                <a:solidFill>
                  <a:srgbClr val="D21CAF"/>
                </a:solidFill>
              </a:rPr>
              <a:t>Άνοιξη </a:t>
            </a:r>
            <a:r>
              <a:rPr lang="el-GR" sz="2400" i="0" dirty="0">
                <a:effectLst/>
                <a:latin typeface="Source Sans Pro" panose="020B0503030403020204" pitchFamily="34" charset="0"/>
              </a:rPr>
              <a:t>γιατί </a:t>
            </a:r>
            <a:r>
              <a:rPr lang="el-GR" sz="2400" b="0" i="0" dirty="0">
                <a:effectLst/>
                <a:latin typeface="Source Sans Pro" panose="020B0503030403020204" pitchFamily="34" charset="0"/>
              </a:rPr>
              <a:t>φέρνει τα χελιδόνια, τα λουλούδια και το  Πάσχα, την μεγάλη γιορτή της χριστιανοσύνης.</a:t>
            </a:r>
            <a:br>
              <a:rPr lang="en-GB" sz="2400" dirty="0"/>
            </a:br>
            <a:r>
              <a:rPr lang="en-GB" sz="2400" dirty="0"/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8E5BB3-2CD5-159F-F82B-F9F84E41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142" y="245807"/>
            <a:ext cx="2416774" cy="6117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21A60B-28B9-4461-B61A-466AC012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71" y="2556387"/>
            <a:ext cx="7198820" cy="4042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B136A1-69AA-298D-5CF7-B2D0CD982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9007" y="122836"/>
            <a:ext cx="1246837" cy="18629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8762D7-F11E-EFAD-77D3-F64EC927154E}"/>
              </a:ext>
            </a:extLst>
          </p:cNvPr>
          <p:cNvSpPr/>
          <p:nvPr/>
        </p:nvSpPr>
        <p:spPr>
          <a:xfrm>
            <a:off x="1548471" y="92120"/>
            <a:ext cx="6977848" cy="2041480"/>
          </a:xfrm>
          <a:prstGeom prst="rect">
            <a:avLst/>
          </a:prstGeom>
          <a:noFill/>
          <a:ln w="38100">
            <a:solidFill>
              <a:srgbClr val="D21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317</TotalTime>
  <Words>733</Words>
  <Application>Microsoft Office PowerPoint</Application>
  <PresentationFormat>Widescreen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Source Sans Pro</vt:lpstr>
      <vt:lpstr>Office Theme</vt:lpstr>
      <vt:lpstr>Η κυρά Καλή και οι 4 εποχές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Στο σπίτι αυτό ζούσε ένας συμπαθητικός γέρος με μια άσπρη μακριά γενειάδα μαζί με τα  4  παιδιά του.</vt:lpstr>
      <vt:lpstr>PowerPoint Presentation</vt:lpstr>
      <vt:lpstr>Η κυρά Καλή απάντησε: όλες οι εποχές μου αρέσουν.  Μου αρέσει η Άνοιξη γιατί φέρνει τα χελιδόνια, τα λουλούδια και το  Πάσχα, την μεγάλη γιορτή της χριστιανοσύνης.  </vt:lpstr>
      <vt:lpstr>Μου αρέσει το Καλοκαίρι με τις χρυσές τις αμμουδιές και τα θαλασσινά τα μπάνια.   Αχ… και τα υπέροχα φρούτα τα καλοκαιρινά, που είναι δροσιστικά και τόσο απολαυστικά.  </vt:lpstr>
      <vt:lpstr>Μου αρέσει το Φθινόπωρο με τα κιτρινισμένα φύλλα.   Τα παιδιά αρχίζουν το σχολείο και αρχίζει πάλι να  βρέχει.  </vt:lpstr>
      <vt:lpstr>  Μου αρέσει ο Χειμώνας που φέρνει τα χιόνια και τα παιδιά βγαίνουν έξω να παίξουν και να φτιάξουν χιονάνθρωπους.   Φέρνει  τη χαρά, τα Χριστούγεννα, τα κάλαντα και τις παιδικές φωνές.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κυρά Καλή και οι 12 μήνες</dc:title>
  <dc:creator>Christina Prodromou</dc:creator>
  <cp:lastModifiedBy>TSANGARI, Andria</cp:lastModifiedBy>
  <cp:revision>16</cp:revision>
  <dcterms:created xsi:type="dcterms:W3CDTF">2022-06-19T06:34:49Z</dcterms:created>
  <dcterms:modified xsi:type="dcterms:W3CDTF">2022-06-22T10:34:37Z</dcterms:modified>
</cp:coreProperties>
</file>