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sldIdLst>
    <p:sldId id="256" r:id="rId2"/>
    <p:sldId id="302" r:id="rId3"/>
    <p:sldId id="261" r:id="rId4"/>
    <p:sldId id="264" r:id="rId5"/>
    <p:sldId id="306" r:id="rId6"/>
    <p:sldId id="265" r:id="rId7"/>
    <p:sldId id="263" r:id="rId8"/>
    <p:sldId id="286" r:id="rId9"/>
    <p:sldId id="307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68" y="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4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91255" y="202133"/>
            <a:ext cx="580948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8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7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6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6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1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3733800" y="1069593"/>
            <a:ext cx="76987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600" baseline="25462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endParaRPr sz="3600" baseline="25462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43400" y="1076811"/>
            <a:ext cx="418058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ΑΠΡΙΛΙΟΥ</a:t>
            </a:r>
            <a:r>
              <a:rPr lang="el-GR" sz="3600" b="1" spc="-15" dirty="0">
                <a:solidFill>
                  <a:srgbClr val="001F5F"/>
                </a:solidFill>
                <a:latin typeface="Calibri"/>
                <a:cs typeface="Calibri"/>
              </a:rPr>
              <a:t>  1955 - 59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53" name="object 3">
            <a:extLst>
              <a:ext uri="{FF2B5EF4-FFF2-40B4-BE49-F238E27FC236}">
                <a16:creationId xmlns:a16="http://schemas.microsoft.com/office/drawing/2014/main" id="{9A7220D7-230C-4D3D-B6D1-6E23A5FC38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2133600"/>
            <a:ext cx="5715000" cy="3755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547D-B579-4868-8476-D28771A4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43929-29F6-42CB-83AE-F977804E8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nikosgranturismo5">
            <a:extLst>
              <a:ext uri="{FF2B5EF4-FFF2-40B4-BE49-F238E27FC236}">
                <a16:creationId xmlns:a16="http://schemas.microsoft.com/office/drawing/2014/main" id="{B0CE594B-B631-4E6A-8FA1-A117F121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4" y="152400"/>
            <a:ext cx="10816125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E60C1107-DED1-4BE0-80BC-E7732B590691}"/>
              </a:ext>
            </a:extLst>
          </p:cNvPr>
          <p:cNvSpPr txBox="1"/>
          <p:nvPr/>
        </p:nvSpPr>
        <p:spPr>
          <a:xfrm>
            <a:off x="8177884" y="4876800"/>
            <a:ext cx="3153056" cy="63648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C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Κύπρος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716" y="234518"/>
            <a:ext cx="107050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300" algn="l"/>
              </a:tabLst>
            </a:pPr>
            <a:r>
              <a:rPr sz="2800" b="1" spc="-5" dirty="0">
                <a:latin typeface="Palatino Linotype"/>
                <a:cs typeface="Palatino Linotype"/>
              </a:rPr>
              <a:t>Το</a:t>
            </a:r>
            <a:r>
              <a:rPr sz="2800" b="1" spc="-15" dirty="0"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1878</a:t>
            </a:r>
            <a:r>
              <a:rPr sz="2800" b="1" spc="-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latin typeface="Palatino Linotype"/>
                <a:cs typeface="Palatino Linotype"/>
              </a:rPr>
              <a:t>οι</a:t>
            </a:r>
            <a:r>
              <a:rPr sz="2800" b="1" spc="5" dirty="0">
                <a:latin typeface="Palatino Linotype"/>
                <a:cs typeface="Palatino Linotype"/>
              </a:rPr>
              <a:t> </a:t>
            </a:r>
            <a:r>
              <a:rPr sz="2800" b="1" spc="-5" dirty="0">
                <a:latin typeface="Palatino Linotype"/>
                <a:cs typeface="Palatino Linotype"/>
              </a:rPr>
              <a:t>Τούρκοι</a:t>
            </a:r>
            <a:r>
              <a:rPr sz="2800" b="1" dirty="0">
                <a:latin typeface="Palatino Linotype"/>
                <a:cs typeface="Palatino Linotype"/>
              </a:rPr>
              <a:t> </a:t>
            </a:r>
            <a:r>
              <a:rPr sz="2800" b="1" spc="-5" dirty="0">
                <a:latin typeface="Palatino Linotype"/>
                <a:cs typeface="Palatino Linotype"/>
              </a:rPr>
              <a:t>πούλησαν</a:t>
            </a:r>
            <a:r>
              <a:rPr sz="2800" b="1" spc="10" dirty="0">
                <a:latin typeface="Palatino Linotype"/>
                <a:cs typeface="Palatino Linotype"/>
              </a:rPr>
              <a:t> </a:t>
            </a:r>
            <a:r>
              <a:rPr sz="2800" b="1" spc="-10" dirty="0">
                <a:latin typeface="Palatino Linotype"/>
                <a:cs typeface="Palatino Linotype"/>
              </a:rPr>
              <a:t>την</a:t>
            </a:r>
            <a:r>
              <a:rPr sz="2800" b="1" dirty="0">
                <a:latin typeface="Palatino Linotype"/>
                <a:cs typeface="Palatino Linotype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Palatino Linotype"/>
                <a:cs typeface="Palatino Linotype"/>
              </a:rPr>
              <a:t>Κύπρο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latin typeface="Palatino Linotype"/>
                <a:cs typeface="Palatino Linotype"/>
              </a:rPr>
              <a:t>στους</a:t>
            </a:r>
            <a:r>
              <a:rPr sz="2800" b="1" spc="5" dirty="0"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Βρετανούς.</a:t>
            </a:r>
            <a:endParaRPr sz="28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914400"/>
            <a:ext cx="8610599" cy="5410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80" y="762000"/>
            <a:ext cx="3927348" cy="2385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966"/>
            <a:ext cx="11414125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16635" marR="5080" indent="-1004569" algn="ctr">
              <a:lnSpc>
                <a:spcPts val="2590"/>
              </a:lnSpc>
              <a:spcBef>
                <a:spcPts val="425"/>
              </a:spcBef>
            </a:pPr>
            <a:r>
              <a:rPr lang="el-GR" sz="2400" b="1" spc="-25" dirty="0">
                <a:latin typeface="Calibri"/>
                <a:cs typeface="Calibri"/>
              </a:rPr>
              <a:t>Οι Κύπριοι ήθελαν  </a:t>
            </a:r>
            <a:r>
              <a:rPr sz="24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chemeClr val="tx1"/>
                </a:solidFill>
                <a:latin typeface="Calibri"/>
                <a:cs typeface="Calibri"/>
              </a:rPr>
              <a:t>Ένωση</a:t>
            </a:r>
            <a:r>
              <a:rPr lang="el-GR" sz="24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2400" b="1" spc="-5" dirty="0">
                <a:latin typeface="Calibri"/>
                <a:cs typeface="Calibri"/>
              </a:rPr>
              <a:t>με τη</a:t>
            </a:r>
            <a:r>
              <a:rPr lang="el-CY" sz="2400" b="1" spc="-5" dirty="0">
                <a:latin typeface="Calibri"/>
                <a:cs typeface="Calibri"/>
              </a:rPr>
              <a:t> μητέρα </a:t>
            </a:r>
            <a:r>
              <a:rPr lang="el-CY" sz="2400" b="1" spc="-5" dirty="0">
                <a:solidFill>
                  <a:srgbClr val="FF0000"/>
                </a:solidFill>
                <a:latin typeface="Calibri"/>
                <a:cs typeface="Calibri"/>
              </a:rPr>
              <a:t>πατρίδα </a:t>
            </a:r>
            <a:br>
              <a:rPr lang="el-CY" sz="2400" b="1" spc="-5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l-CY" sz="2400" b="1" spc="-5" dirty="0">
                <a:latin typeface="Calibri"/>
                <a:cs typeface="Calibri"/>
              </a:rPr>
              <a:t>τους, την</a:t>
            </a:r>
            <a:br>
              <a:rPr lang="el-CY" sz="2400" b="1" spc="-5" dirty="0">
                <a:latin typeface="Calibri"/>
                <a:cs typeface="Calibri"/>
              </a:rPr>
            </a:br>
            <a:r>
              <a:rPr lang="el-GR" sz="2400" b="1" spc="-5" dirty="0">
                <a:latin typeface="Calibri"/>
                <a:cs typeface="Calibri"/>
              </a:rPr>
              <a:t>Ελλάδα</a:t>
            </a:r>
            <a:endParaRPr sz="2400" b="1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" y="766572"/>
            <a:ext cx="4741164" cy="27919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" y="3607306"/>
            <a:ext cx="4741164" cy="3180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2228" y="1351788"/>
            <a:ext cx="2161031" cy="16215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72228" y="766572"/>
            <a:ext cx="7223759" cy="6021705"/>
            <a:chOff x="4872228" y="766572"/>
            <a:chExt cx="7223759" cy="602170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6" y="766572"/>
              <a:ext cx="4988052" cy="2791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9272" y="3651502"/>
              <a:ext cx="4966716" cy="3136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2228" y="3108960"/>
              <a:ext cx="2235707" cy="2659379"/>
            </a:xfrm>
            <a:prstGeom prst="rect">
              <a:avLst/>
            </a:prstGeom>
          </p:spPr>
        </p:pic>
      </p:grpSp>
      <p:pic>
        <p:nvPicPr>
          <p:cNvPr id="10" name="object 13">
            <a:extLst>
              <a:ext uri="{FF2B5EF4-FFF2-40B4-BE49-F238E27FC236}">
                <a16:creationId xmlns:a16="http://schemas.microsoft.com/office/drawing/2014/main" id="{48F3A7E6-212D-4C33-8068-05AD53068DC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021" y="36578"/>
            <a:ext cx="1729741" cy="733044"/>
          </a:xfrm>
          <a:prstGeom prst="rect">
            <a:avLst/>
          </a:prstGeom>
        </p:spPr>
      </p:pic>
      <p:pic>
        <p:nvPicPr>
          <p:cNvPr id="11" name="object 14">
            <a:extLst>
              <a:ext uri="{FF2B5EF4-FFF2-40B4-BE49-F238E27FC236}">
                <a16:creationId xmlns:a16="http://schemas.microsoft.com/office/drawing/2014/main" id="{8B789654-2737-4DCC-90B8-040E8353065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29800" y="32006"/>
            <a:ext cx="1524000" cy="659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6432" y="276557"/>
            <a:ext cx="486664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Όπ</a:t>
            </a:r>
            <a:r>
              <a:rPr sz="2800" b="1" spc="-5" dirty="0" err="1">
                <a:solidFill>
                  <a:schemeClr val="accent1"/>
                </a:solidFill>
                <a:latin typeface="Palatino Linotype"/>
                <a:cs typeface="Palatino Linotype"/>
              </a:rPr>
              <a:t>ως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 err="1">
                <a:solidFill>
                  <a:schemeClr val="accent1"/>
                </a:solidFill>
                <a:latin typeface="Palatino Linotype"/>
                <a:cs typeface="Palatino Linotype"/>
              </a:rPr>
              <a:t>οι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 err="1">
                <a:solidFill>
                  <a:schemeClr val="accent1"/>
                </a:solidFill>
                <a:latin typeface="Palatino Linotype"/>
                <a:cs typeface="Palatino Linotype"/>
              </a:rPr>
              <a:t>Έλληνες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 err="1">
                <a:solidFill>
                  <a:schemeClr val="accent1"/>
                </a:solidFill>
                <a:latin typeface="Palatino Linotype"/>
                <a:cs typeface="Palatino Linotype"/>
              </a:rPr>
              <a:t>το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 1821 </a:t>
            </a:r>
            <a:r>
              <a:rPr sz="2800" b="1" spc="-5" dirty="0" err="1">
                <a:solidFill>
                  <a:schemeClr val="accent1"/>
                </a:solidFill>
                <a:latin typeface="Palatino Linotype"/>
                <a:cs typeface="Palatino Linotype"/>
              </a:rPr>
              <a:t>φών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αζαν,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ΕΝΩΣΙΣ</a:t>
            </a:r>
            <a:r>
              <a:rPr sz="2800" b="1" spc="-20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ή</a:t>
            </a:r>
            <a:r>
              <a:rPr sz="2800" b="1" spc="-30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chemeClr val="accent1"/>
                </a:solidFill>
                <a:latin typeface="Palatino Linotype"/>
                <a:cs typeface="Palatino Linotype"/>
              </a:rPr>
              <a:t>ΘΑΝΑΤΟΣ</a:t>
            </a:r>
            <a:r>
              <a:rPr sz="2800" b="1" spc="-5" dirty="0">
                <a:solidFill>
                  <a:srgbClr val="FFFF00"/>
                </a:solidFill>
                <a:latin typeface="Palatino Linotype"/>
                <a:cs typeface="Palatino Linotype"/>
              </a:rPr>
              <a:t>.</a:t>
            </a:r>
            <a:endParaRPr sz="2800" dirty="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071116"/>
            <a:ext cx="5474208" cy="3925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6064" y="2071116"/>
            <a:ext cx="6158484" cy="3925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62373" y="6373164"/>
            <a:ext cx="4866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Περιμένοντας</a:t>
            </a:r>
            <a:r>
              <a:rPr sz="1200" b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888888"/>
                </a:solidFill>
                <a:latin typeface="Calibri"/>
                <a:cs typeface="Calibri"/>
              </a:rPr>
              <a:t>την</a:t>
            </a:r>
            <a:r>
              <a:rPr sz="1200" b="1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ημέρα</a:t>
            </a:r>
            <a:r>
              <a:rPr sz="1200" b="1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της</a:t>
            </a:r>
            <a:r>
              <a:rPr sz="1200" b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888888"/>
                </a:solidFill>
                <a:latin typeface="Calibri"/>
                <a:cs typeface="Calibri"/>
              </a:rPr>
              <a:t>δικαίωσης </a:t>
            </a:r>
            <a:r>
              <a:rPr sz="1200" b="1" spc="-15" dirty="0">
                <a:solidFill>
                  <a:srgbClr val="888888"/>
                </a:solidFill>
                <a:latin typeface="Calibri"/>
                <a:cs typeface="Calibri"/>
              </a:rPr>
              <a:t>και</a:t>
            </a:r>
            <a:r>
              <a:rPr sz="1200" b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της</a:t>
            </a:r>
            <a:r>
              <a:rPr sz="1200" b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libri"/>
                <a:cs typeface="Calibri"/>
              </a:rPr>
              <a:t>ελευθερίας</a:t>
            </a:r>
            <a:r>
              <a:rPr sz="1200" b="1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της</a:t>
            </a:r>
            <a:r>
              <a:rPr sz="1200" b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Κύπρου</a:t>
            </a:r>
            <a:r>
              <a:rPr sz="1200" b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88888"/>
                </a:solidFill>
                <a:latin typeface="Calibri"/>
                <a:cs typeface="Calibri"/>
              </a:rPr>
              <a:t>μας.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471A537D-A41E-4050-85CA-85CEB1E76C8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0"/>
            <a:ext cx="2647188" cy="1743456"/>
          </a:xfrm>
          <a:prstGeom prst="rect">
            <a:avLst/>
          </a:prstGeom>
        </p:spPr>
      </p:pic>
      <p:pic>
        <p:nvPicPr>
          <p:cNvPr id="8" name="object 14">
            <a:extLst>
              <a:ext uri="{FF2B5EF4-FFF2-40B4-BE49-F238E27FC236}">
                <a16:creationId xmlns:a16="http://schemas.microsoft.com/office/drawing/2014/main" id="{C9CB7011-57EB-4524-B089-29F52147655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5569" y="108203"/>
            <a:ext cx="195224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8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8133" y="1797761"/>
            <a:ext cx="4460240" cy="295555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96520" marR="86360" algn="ctr">
              <a:lnSpc>
                <a:spcPct val="90000"/>
              </a:lnSpc>
              <a:spcBef>
                <a:spcPts val="415"/>
              </a:spcBef>
            </a:pP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Την</a:t>
            </a:r>
            <a:r>
              <a:rPr sz="2600" b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1η</a:t>
            </a:r>
            <a:r>
              <a:rPr sz="2600" b="1" spc="-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Απριλίου</a:t>
            </a:r>
            <a:r>
              <a:rPr sz="2600" b="1" spc="-4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1955</a:t>
            </a:r>
            <a:r>
              <a:rPr sz="2600" b="1" spc="-4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spc="-15" dirty="0" err="1">
                <a:solidFill>
                  <a:srgbClr val="002060"/>
                </a:solidFill>
                <a:latin typeface="Calibri"/>
                <a:cs typeface="Calibri"/>
              </a:rPr>
              <a:t>ξεκίνησε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απελευθερωτικός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αγώνας </a:t>
            </a:r>
            <a:r>
              <a:rPr sz="2600" b="1" spc="-30" dirty="0">
                <a:solidFill>
                  <a:srgbClr val="002060"/>
                </a:solidFill>
                <a:latin typeface="Calibri"/>
                <a:cs typeface="Calibri"/>
              </a:rPr>
              <a:t>κατά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των </a:t>
            </a:r>
            <a:r>
              <a:rPr sz="2600" b="1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Άγγλων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από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την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B050"/>
                </a:solidFill>
                <a:latin typeface="Calibri"/>
                <a:cs typeface="Calibri"/>
              </a:rPr>
              <a:t>ΕΟΚΑ</a:t>
            </a:r>
            <a:r>
              <a:rPr sz="2600" b="1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E5219"/>
                </a:solidFill>
                <a:latin typeface="Calibri"/>
                <a:cs typeface="Calibri"/>
              </a:rPr>
              <a:t>(Εθνική</a:t>
            </a:r>
            <a:r>
              <a:rPr sz="2600" b="1" spc="-20" dirty="0">
                <a:solidFill>
                  <a:srgbClr val="0E5219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E5219"/>
                </a:solidFill>
                <a:latin typeface="Calibri"/>
                <a:cs typeface="Calibri"/>
              </a:rPr>
              <a:t>Οργάνωση</a:t>
            </a:r>
            <a:endParaRPr sz="2600" dirty="0">
              <a:solidFill>
                <a:srgbClr val="0E5219"/>
              </a:solidFill>
              <a:latin typeface="Calibri"/>
              <a:cs typeface="Calibri"/>
            </a:endParaRPr>
          </a:p>
          <a:p>
            <a:pPr marL="127000" marR="118745" algn="ctr">
              <a:lnSpc>
                <a:spcPts val="2810"/>
              </a:lnSpc>
              <a:spcBef>
                <a:spcPts val="40"/>
              </a:spcBef>
            </a:pPr>
            <a:r>
              <a:rPr sz="2600" b="1" dirty="0">
                <a:solidFill>
                  <a:srgbClr val="0E5219"/>
                </a:solidFill>
                <a:latin typeface="Calibri"/>
                <a:cs typeface="Calibri"/>
              </a:rPr>
              <a:t>Κυπρίων</a:t>
            </a:r>
            <a:r>
              <a:rPr sz="2600" b="1" spc="-40" dirty="0">
                <a:solidFill>
                  <a:srgbClr val="0E5219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E5219"/>
                </a:solidFill>
                <a:latin typeface="Calibri"/>
                <a:cs typeface="Calibri"/>
              </a:rPr>
              <a:t>Αγωνιστών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sz="26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με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l-GR" sz="2600" b="1" spc="-15" dirty="0">
                <a:solidFill>
                  <a:srgbClr val="002060"/>
                </a:solidFill>
                <a:latin typeface="Calibri"/>
                <a:cs typeface="Calibri"/>
              </a:rPr>
              <a:t>αρχηγό τον </a:t>
            </a:r>
            <a:r>
              <a:rPr sz="2600" b="1" spc="-5" dirty="0" err="1">
                <a:solidFill>
                  <a:srgbClr val="FF0000"/>
                </a:solidFill>
                <a:latin typeface="Calibri"/>
                <a:cs typeface="Calibri"/>
              </a:rPr>
              <a:t>Γεώργιο</a:t>
            </a:r>
            <a:endParaRPr sz="2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19380" marR="111125" algn="ctr">
              <a:lnSpc>
                <a:spcPts val="2810"/>
              </a:lnSpc>
              <a:spcBef>
                <a:spcPts val="200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Γρίβα-Διγενή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αγώνας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αυτός </a:t>
            </a:r>
            <a:r>
              <a:rPr sz="2600" b="1" spc="-5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κράτησε </a:t>
            </a:r>
            <a:r>
              <a:rPr sz="2600" b="1" dirty="0">
                <a:solidFill>
                  <a:schemeClr val="accent1"/>
                </a:solidFill>
                <a:latin typeface="Calibri"/>
                <a:cs typeface="Calibri"/>
              </a:rPr>
              <a:t>4</a:t>
            </a:r>
            <a:r>
              <a:rPr sz="2600" b="1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accent1"/>
                </a:solidFill>
                <a:latin typeface="Calibri"/>
                <a:cs typeface="Calibri"/>
              </a:rPr>
              <a:t>χρόνια</a:t>
            </a:r>
            <a:r>
              <a:rPr lang="el-GR" sz="2600" b="1" spc="-10" dirty="0">
                <a:solidFill>
                  <a:schemeClr val="accent1"/>
                </a:solidFill>
                <a:latin typeface="Calibri"/>
                <a:cs typeface="Calibri"/>
              </a:rPr>
              <a:t>.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942340"/>
            <a:chOff x="0" y="0"/>
            <a:chExt cx="12192000" cy="942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61288" cy="923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671" y="0"/>
              <a:ext cx="1275587" cy="938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1916" y="0"/>
              <a:ext cx="3720083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2095" y="15240"/>
              <a:ext cx="2464308" cy="923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9932" y="0"/>
              <a:ext cx="2464308" cy="923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563" y="0"/>
              <a:ext cx="1231391" cy="90982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088" y="1083563"/>
            <a:ext cx="6344412" cy="5512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928116"/>
            <a:ext cx="5737860" cy="22905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703" y="3393947"/>
            <a:ext cx="3960876" cy="266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8108" y="928116"/>
            <a:ext cx="5832347" cy="51328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D9871A-4162-4A10-96A3-31090EA6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3997"/>
          </a:xfrm>
        </p:spPr>
        <p:txBody>
          <a:bodyPr>
            <a:normAutofit fontScale="90000"/>
          </a:bodyPr>
          <a:lstStyle/>
          <a:p>
            <a:r>
              <a:rPr lang="el-CY" dirty="0"/>
              <a:t>Εικόνες από τον αγώνα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91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7631" y="966216"/>
            <a:ext cx="8839200" cy="5434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03F67-9B80-49CF-8D22-5D0AD952CF01}"/>
              </a:ext>
            </a:extLst>
          </p:cNvPr>
          <p:cNvSpPr txBox="1"/>
          <p:nvPr/>
        </p:nvSpPr>
        <p:spPr>
          <a:xfrm>
            <a:off x="1597631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CY" sz="3200" b="1" dirty="0"/>
              <a:t>Ήρωες του 1955-1959</a:t>
            </a:r>
            <a:endParaRPr lang="en-GB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yprus government">
            <a:extLst>
              <a:ext uri="{FF2B5EF4-FFF2-40B4-BE49-F238E27FC236}">
                <a16:creationId xmlns:a16="http://schemas.microsoft.com/office/drawing/2014/main" id="{1F4A19DB-A92E-486E-BE7F-00EDE7B3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6934200" cy="47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E71CB-18FD-4527-8223-C63C306C28B3}"/>
              </a:ext>
            </a:extLst>
          </p:cNvPr>
          <p:cNvSpPr txBox="1"/>
          <p:nvPr/>
        </p:nvSpPr>
        <p:spPr>
          <a:xfrm>
            <a:off x="2247900" y="33932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CY" sz="3200" dirty="0"/>
              <a:t>Η Κύπρος έγινε ανεξάρτητο κράτος το 1960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74734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608</TotalTime>
  <Words>102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Palatino Linotype</vt:lpstr>
      <vt:lpstr>Retrospect</vt:lpstr>
      <vt:lpstr>1η</vt:lpstr>
      <vt:lpstr>PowerPoint Presentation</vt:lpstr>
      <vt:lpstr>PowerPoint Presentation</vt:lpstr>
      <vt:lpstr>Οι Κύπριοι ήθελαν   Ένωση με τη μητέρα πατρίδα  τους, την Ελλάδα</vt:lpstr>
      <vt:lpstr>PowerPoint Presentation</vt:lpstr>
      <vt:lpstr>PowerPoint Presentation</vt:lpstr>
      <vt:lpstr>Εικόνες από τον αγώνα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Σμαράγδα Φαρίδου</dc:creator>
  <cp:lastModifiedBy>TSANGARI, Andria</cp:lastModifiedBy>
  <cp:revision>8</cp:revision>
  <dcterms:created xsi:type="dcterms:W3CDTF">2022-03-29T23:02:29Z</dcterms:created>
  <dcterms:modified xsi:type="dcterms:W3CDTF">2022-04-01T11:36:45Z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2022-03-29T00:00:00Z</vt:filetime>
  </property>
</Properties>
</file>