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744" r:id="rId5"/>
    <p:sldId id="741" r:id="rId6"/>
    <p:sldId id="263" r:id="rId7"/>
    <p:sldId id="262" r:id="rId8"/>
    <p:sldId id="738" r:id="rId9"/>
    <p:sldId id="277" r:id="rId10"/>
    <p:sldId id="748" r:id="rId11"/>
    <p:sldId id="745" r:id="rId12"/>
    <p:sldId id="750" r:id="rId13"/>
    <p:sldId id="74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F2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2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CD7F0-43F3-42C4-848A-D9D21E8E6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E64032-1626-47E8-B5BB-BCB71CD981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36F12-AFF0-44F9-B644-DDF4D0DAE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4EE2-68D8-4337-A683-407A7D19603E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C5BC9-CE8C-479A-8C29-C846C8510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A42B9-D2CB-44B4-B5BE-4977B14D2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CA55-BA02-435A-A13E-861925639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465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F91D1-B14D-4C67-8E00-B3017501D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F04AA9-B4A3-4538-9EA6-37E53BDD5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5DA4E-4CCE-4D62-9A45-62BA859F4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4EE2-68D8-4337-A683-407A7D19603E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34EFB-ED3B-4499-BFDC-E0F18724D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3BCEB-AFD5-4217-BCB8-AC1E2FA1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CA55-BA02-435A-A13E-861925639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040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8F53A1-550A-4150-B3E0-67792EBB4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FB72C5-180C-47C0-906A-75D96118A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4CF93-429D-49A4-B9CC-AEE92F327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4EE2-68D8-4337-A683-407A7D19603E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495DC-2684-4CDE-8BF5-ED86F9DAA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1BF26-4CF0-4939-A67D-F4D1660CA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CA55-BA02-435A-A13E-861925639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46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3DBAA-4175-4161-A190-455D268EC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F8E4B-EF86-4AE4-8DE0-5EB09D101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B8A32-1E48-4747-A97E-2EE65270B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4EE2-68D8-4337-A683-407A7D19603E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92BEF-56F9-40D6-B267-702F6BE00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F49A2-9894-4C5A-8287-C2C5AFE5A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CA55-BA02-435A-A13E-861925639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239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CE94D-E82F-4BF2-AEF6-DA100ED3D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31D55-3688-4C7C-BF36-15D722E0E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DF239-FE9C-4B2D-A9A6-F4AD94008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4EE2-68D8-4337-A683-407A7D19603E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59392-E5FC-43EE-AB67-F5808C58C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D2ACE-FD5A-4F9D-973B-B90DEBDD7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CA55-BA02-435A-A13E-861925639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745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5F36-C2A0-4BBC-A288-07C39423A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8815C-EC60-4122-8B7C-E5836DFABD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4936CB-00D9-43E3-A8B9-B4CC061E8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214C7-4CC2-40D1-A815-422E60ACB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4EE2-68D8-4337-A683-407A7D19603E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641AC6-ADE0-4F1B-95EA-98F08A3D2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0E1DE-B643-49A9-ACB3-A74AAF2B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CA55-BA02-435A-A13E-861925639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882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57-4AD7-4EB3-853D-EC864F477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7D68C-1441-45FC-B9D2-3B0235447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4900FA-F958-4489-AC84-77BD8C5CD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B42C90-C9AB-44FC-B07B-AFE13DC094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3976E2-B105-4DA5-AE99-D58437731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0DB95A-5FA5-4410-9D5B-A28D8E624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4EE2-68D8-4337-A683-407A7D19603E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ED7389-46BD-4B29-A49A-F0051583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C99C13-4F97-4414-B981-A317E497A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CA55-BA02-435A-A13E-861925639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07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B868-04B2-466A-B4DC-6EB8B06D3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8EEE93-F276-4873-989C-04C1A555C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4EE2-68D8-4337-A683-407A7D19603E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726E78-F254-4A72-87F5-A28119843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D89E09-2057-4E27-86E2-27AC2B47F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CA55-BA02-435A-A13E-861925639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8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88DA0A-6E69-4681-B3D6-EBA5EE2F9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4EE2-68D8-4337-A683-407A7D19603E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589DD3-1C9F-4701-840E-88598AA9C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AA3A9-8AF8-490D-AF0A-5315C97DB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CA55-BA02-435A-A13E-861925639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65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F4AFB-F34D-4744-8DC6-C080FD1EC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4FA66-8C14-46B4-9E32-5660D85B6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C59539-68AC-4AD0-9E71-FB6D16BF4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B0062-B1E3-417D-A703-F9FDDC29B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4EE2-68D8-4337-A683-407A7D19603E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42322B-4A3A-4D79-AE1D-98227BC60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3F8159-23AC-4F8B-BEB6-8E683F357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CA55-BA02-435A-A13E-861925639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694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72236-F698-498C-8B41-DC82D49E8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4D1B81-A9E0-4325-AC0A-9A01F5C2CF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433278-828F-4514-BFEB-9C9AF4747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F01298-E595-449F-941E-F520CA934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4EE2-68D8-4337-A683-407A7D19603E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9BE824-F4DC-456B-A835-C4616895F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1F254E-32D7-4424-B5F8-C2F3AD422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CA55-BA02-435A-A13E-861925639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06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0F4A0E-E763-4F78-BA10-4F6EE7D0B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A3082-B062-4130-B9A7-4EF629137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02C8A-866B-4DF4-B944-1DC30205D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B4EE2-68D8-4337-A683-407A7D19603E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404A9-8F9E-41DE-9BD2-BE9DFD34E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B1225-6B8F-46B0-B0B4-67B9B9AA1E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9CA55-BA02-435A-A13E-861925639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9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kqLl0CcRFOg&amp;t=29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/maps/place/Greece/@38.0602909,19.9904445,6z/data=!3m1!4b1!4m5!3m4!1s0x135b4ac711716c63:0x363a1775dc9a2d1d!8m2!3d39.074208!4d21.82431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9FCF7-3E26-459B-B1D6-969B72EB4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0738" y="647593"/>
            <a:ext cx="4467792" cy="3060541"/>
          </a:xfrm>
        </p:spPr>
        <p:txBody>
          <a:bodyPr>
            <a:normAutofit/>
          </a:bodyPr>
          <a:lstStyle/>
          <a:p>
            <a:r>
              <a:rPr lang="el-GR" b="1">
                <a:solidFill>
                  <a:srgbClr val="FFFFFF"/>
                </a:solidFill>
              </a:rPr>
              <a:t>25</a:t>
            </a:r>
            <a:r>
              <a:rPr lang="el-GR">
                <a:solidFill>
                  <a:srgbClr val="FFFFFF"/>
                </a:solidFill>
              </a:rPr>
              <a:t> ΜΑΡΤΙΟΥ  </a:t>
            </a:r>
            <a:r>
              <a:rPr lang="el-GR" b="1">
                <a:solidFill>
                  <a:srgbClr val="FFFFFF"/>
                </a:solidFill>
              </a:rPr>
              <a:t>1821</a:t>
            </a:r>
            <a:endParaRPr lang="en-GB" b="1">
              <a:solidFill>
                <a:srgbClr val="FFFFFF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368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Image result for greek flag gif">
            <a:extLst>
              <a:ext uri="{FF2B5EF4-FFF2-40B4-BE49-F238E27FC236}">
                <a16:creationId xmlns:a16="http://schemas.microsoft.com/office/drawing/2014/main" id="{A6983F8E-227A-4FA0-94A1-65437F8A0C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6747" y="2035808"/>
            <a:ext cx="4252055" cy="2786384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01F356-604A-4BD7-82C9-F480D65881A9}"/>
              </a:ext>
            </a:extLst>
          </p:cNvPr>
          <p:cNvSpPr txBox="1"/>
          <p:nvPr/>
        </p:nvSpPr>
        <p:spPr>
          <a:xfrm>
            <a:off x="9132983" y="5651653"/>
            <a:ext cx="2280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CY"/>
              <a:t>Χριστίνα Προδρόμου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765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9" name="Straight Connector 70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0" name="Rectangle 7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89B0E44-57EF-499D-8F32-B742E0EF4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  Ήρωες του 1821</a:t>
            </a:r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CC3CE76F-801B-45ED-979F-ED770669EC6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0247" y="307731"/>
            <a:ext cx="2775502" cy="3997637"/>
          </a:xfrm>
          <a:prstGeom prst="rect">
            <a:avLst/>
          </a:prstGeom>
        </p:spPr>
      </p:pic>
      <p:pic>
        <p:nvPicPr>
          <p:cNvPr id="3074" name="Picture 2" descr="Image result for παπαφλέσσας">
            <a:extLst>
              <a:ext uri="{FF2B5EF4-FFF2-40B4-BE49-F238E27FC236}">
                <a16:creationId xmlns:a16="http://schemas.microsoft.com/office/drawing/2014/main" id="{0E510F62-A8F2-4C6D-83E0-100E5787E1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3" r="18769"/>
          <a:stretch/>
        </p:blipFill>
        <p:spPr bwMode="auto">
          <a:xfrm>
            <a:off x="7366404" y="307731"/>
            <a:ext cx="3555195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81" name="Straight Connector 7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751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F6C5D29E-969B-4788-BF9F-A56118139B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78" y="538427"/>
            <a:ext cx="4456289" cy="522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E4C1AE6F-970E-4FD0-ADE2-D05E55DF9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511" y="443822"/>
            <a:ext cx="4456290" cy="531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221521-6CC2-4452-B982-DF925050A1C7}"/>
              </a:ext>
            </a:extLst>
          </p:cNvPr>
          <p:cNvSpPr txBox="1"/>
          <p:nvPr/>
        </p:nvSpPr>
        <p:spPr>
          <a:xfrm>
            <a:off x="559106" y="6134907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https://www.youtube.com/watch?v=kqLl0CcRFOg&amp;t=29s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319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σχολική γιορτή 25 Μσρτίου">
            <a:extLst>
              <a:ext uri="{FF2B5EF4-FFF2-40B4-BE49-F238E27FC236}">
                <a16:creationId xmlns:a16="http://schemas.microsoft.com/office/drawing/2014/main" id="{D0C1FD3A-03A6-4B48-AC5F-34E909F227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1" r="-1" b="35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Rectangle 19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4E4ACB-6430-489F-B992-9B6A90BCB621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Σχολική Γιορτή</a:t>
            </a:r>
          </a:p>
        </p:txBody>
      </p:sp>
      <p:cxnSp>
        <p:nvCxnSpPr>
          <p:cNvPr id="2053" name="Straight Connector 19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045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σχολική παρέλαση 25 μαρτίου 2021">
            <a:extLst>
              <a:ext uri="{FF2B5EF4-FFF2-40B4-BE49-F238E27FC236}">
                <a16:creationId xmlns:a16="http://schemas.microsoft.com/office/drawing/2014/main" id="{0C331C1B-FE48-4D7F-86B2-28F436ED0B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0" r="-2" b="3278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1BAE3F-2FCD-43EC-A5CE-C286CF571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l-CY" sz="6600" dirty="0"/>
              <a:t>Παρέλαση</a:t>
            </a:r>
            <a:endParaRPr lang="en-GB" sz="6600" dirty="0"/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3228E93E-93C3-716B-95FF-2DDC8D923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024439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2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71062-FE8C-4A1C-9374-EA4C1A5CB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150" y="240948"/>
            <a:ext cx="7105880" cy="1325563"/>
          </a:xfrm>
        </p:spPr>
        <p:txBody>
          <a:bodyPr>
            <a:normAutofit/>
          </a:bodyPr>
          <a:lstStyle/>
          <a:p>
            <a:pPr algn="ctr"/>
            <a:r>
              <a:rPr lang="el-CY" b="1" dirty="0">
                <a:solidFill>
                  <a:srgbClr val="0070C0"/>
                </a:solidFill>
              </a:rPr>
              <a:t>Διπλή</a:t>
            </a:r>
            <a:r>
              <a:rPr lang="el-GR" b="1" dirty="0">
                <a:solidFill>
                  <a:srgbClr val="0070C0"/>
                </a:solidFill>
              </a:rPr>
              <a:t>   γιορτή</a:t>
            </a:r>
            <a:r>
              <a:rPr lang="el-CY" b="1" dirty="0">
                <a:solidFill>
                  <a:srgbClr val="0070C0"/>
                </a:solidFill>
              </a:rPr>
              <a:t> </a:t>
            </a:r>
            <a:br>
              <a:rPr lang="el-CY" b="1" dirty="0">
                <a:solidFill>
                  <a:srgbClr val="0070C0"/>
                </a:solidFill>
              </a:rPr>
            </a:br>
            <a:r>
              <a:rPr lang="el-CY" b="1" dirty="0">
                <a:solidFill>
                  <a:srgbClr val="0070C0"/>
                </a:solidFill>
              </a:rPr>
              <a:t>για την Ελλάδα και την Κύπρο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A648B0-2D0B-4D68-A812-7C6454FFD26B}"/>
              </a:ext>
            </a:extLst>
          </p:cNvPr>
          <p:cNvSpPr txBox="1"/>
          <p:nvPr/>
        </p:nvSpPr>
        <p:spPr>
          <a:xfrm>
            <a:off x="10645422" y="5353338"/>
            <a:ext cx="15169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Greece - Google Maps</a:t>
            </a:r>
            <a:endParaRPr lang="en-GB" dirty="0"/>
          </a:p>
        </p:txBody>
      </p:sp>
      <p:pic>
        <p:nvPicPr>
          <p:cNvPr id="8196" name="Picture 4" descr="Maps - Research Project">
            <a:extLst>
              <a:ext uri="{FF2B5EF4-FFF2-40B4-BE49-F238E27FC236}">
                <a16:creationId xmlns:a16="http://schemas.microsoft.com/office/drawing/2014/main" id="{D8EEB35B-9423-4C3D-98F8-5E3FCEB1D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811" y="1504662"/>
            <a:ext cx="8151463" cy="511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490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2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208B6E04-431F-4C4B-A458-DF2588CB433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18580" y="318733"/>
            <a:ext cx="5209470" cy="633306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A92C59B-9C66-464B-8949-912E81E3CCB7}"/>
              </a:ext>
            </a:extLst>
          </p:cNvPr>
          <p:cNvSpPr txBox="1">
            <a:spLocks/>
          </p:cNvSpPr>
          <p:nvPr/>
        </p:nvSpPr>
        <p:spPr>
          <a:xfrm>
            <a:off x="296333" y="206200"/>
            <a:ext cx="3231797" cy="18935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>
                <a:solidFill>
                  <a:srgbClr val="7030A0"/>
                </a:solidFill>
              </a:rPr>
              <a:t>Θρησκευτική </a:t>
            </a:r>
          </a:p>
          <a:p>
            <a:r>
              <a:rPr lang="el-GR" b="1" dirty="0">
                <a:solidFill>
                  <a:srgbClr val="7030A0"/>
                </a:solidFill>
              </a:rPr>
              <a:t>γιορτή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327ED9D2-EB6C-4EF9-BA98-5E7659C45556}"/>
              </a:ext>
            </a:extLst>
          </p:cNvPr>
          <p:cNvSpPr txBox="1"/>
          <p:nvPr/>
        </p:nvSpPr>
        <p:spPr>
          <a:xfrm>
            <a:off x="8528050" y="2099733"/>
            <a:ext cx="3663950" cy="1666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172720" marR="165100" algn="ctr">
              <a:lnSpc>
                <a:spcPct val="116799"/>
              </a:lnSpc>
              <a:spcBef>
                <a:spcPts val="95"/>
              </a:spcBef>
            </a:pPr>
            <a:r>
              <a:rPr sz="1550" b="1" spc="-5" dirty="0">
                <a:latin typeface="Comic Sans MS"/>
                <a:cs typeface="Comic Sans MS"/>
              </a:rPr>
              <a:t>Στις</a:t>
            </a:r>
            <a:r>
              <a:rPr sz="1550" b="1" dirty="0"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0000"/>
                </a:solidFill>
                <a:latin typeface="Comic Sans MS"/>
                <a:cs typeface="Comic Sans MS"/>
              </a:rPr>
              <a:t>25</a:t>
            </a:r>
            <a:r>
              <a:rPr sz="1550" b="1" spc="-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550" b="1" dirty="0">
                <a:solidFill>
                  <a:srgbClr val="FF0000"/>
                </a:solidFill>
                <a:latin typeface="Comic Sans MS"/>
                <a:cs typeface="Comic Sans MS"/>
              </a:rPr>
              <a:t>Μ</a:t>
            </a:r>
            <a:r>
              <a:rPr lang="el-GR" sz="1550" b="1" dirty="0">
                <a:solidFill>
                  <a:srgbClr val="FF0000"/>
                </a:solidFill>
                <a:latin typeface="Comic Sans MS"/>
                <a:cs typeface="Comic Sans MS"/>
              </a:rPr>
              <a:t>α</a:t>
            </a:r>
            <a:r>
              <a:rPr sz="1550" b="1" dirty="0" err="1">
                <a:solidFill>
                  <a:srgbClr val="FF0000"/>
                </a:solidFill>
                <a:latin typeface="Comic Sans MS"/>
                <a:cs typeface="Comic Sans MS"/>
              </a:rPr>
              <a:t>ρτ</a:t>
            </a:r>
            <a:r>
              <a:rPr lang="el-GR" sz="1550" b="1" dirty="0">
                <a:solidFill>
                  <a:srgbClr val="FF0000"/>
                </a:solidFill>
                <a:latin typeface="Comic Sans MS"/>
                <a:cs typeface="Comic Sans MS"/>
              </a:rPr>
              <a:t>ίου</a:t>
            </a:r>
            <a:r>
              <a:rPr sz="1550" b="1" spc="1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550" b="1" spc="-5" dirty="0">
                <a:latin typeface="Comic Sans MS"/>
                <a:cs typeface="Comic Sans MS"/>
              </a:rPr>
              <a:t>γιορτάζουμε</a:t>
            </a:r>
            <a:r>
              <a:rPr sz="1550" b="1" spc="15" dirty="0">
                <a:latin typeface="Comic Sans MS"/>
                <a:cs typeface="Comic Sans MS"/>
              </a:rPr>
              <a:t> </a:t>
            </a:r>
            <a:r>
              <a:rPr sz="1550" b="1" dirty="0">
                <a:latin typeface="Comic Sans MS"/>
                <a:cs typeface="Comic Sans MS"/>
              </a:rPr>
              <a:t>τον </a:t>
            </a:r>
            <a:r>
              <a:rPr sz="1550" b="1" spc="-660" dirty="0">
                <a:latin typeface="Comic Sans MS"/>
                <a:cs typeface="Comic Sans MS"/>
              </a:rPr>
              <a:t> </a:t>
            </a:r>
            <a:r>
              <a:rPr sz="1550" b="1" dirty="0">
                <a:latin typeface="Comic Sans MS"/>
                <a:cs typeface="Comic Sans MS"/>
              </a:rPr>
              <a:t>Ευαγγελισμό της</a:t>
            </a:r>
            <a:r>
              <a:rPr sz="1550" b="1" spc="-5" dirty="0">
                <a:latin typeface="Comic Sans MS"/>
                <a:cs typeface="Comic Sans MS"/>
              </a:rPr>
              <a:t> </a:t>
            </a:r>
            <a:r>
              <a:rPr sz="1550" b="1" dirty="0">
                <a:latin typeface="Comic Sans MS"/>
                <a:cs typeface="Comic Sans MS"/>
              </a:rPr>
              <a:t>Θεοτόκου.</a:t>
            </a:r>
            <a:endParaRPr sz="1550" dirty="0">
              <a:latin typeface="Comic Sans MS"/>
              <a:cs typeface="Comic Sans MS"/>
            </a:endParaRPr>
          </a:p>
          <a:p>
            <a:pPr marL="12065" marR="5080" indent="635" algn="ctr">
              <a:lnSpc>
                <a:spcPct val="116500"/>
              </a:lnSpc>
            </a:pPr>
            <a:r>
              <a:rPr sz="1550" b="1" spc="5" dirty="0">
                <a:latin typeface="Comic Sans MS"/>
                <a:cs typeface="Comic Sans MS"/>
              </a:rPr>
              <a:t>Ο </a:t>
            </a:r>
            <a:r>
              <a:rPr sz="1550" b="1" spc="-5" dirty="0" err="1">
                <a:latin typeface="Comic Sans MS"/>
                <a:cs typeface="Comic Sans MS"/>
              </a:rPr>
              <a:t>Άρχάγγελος</a:t>
            </a:r>
            <a:r>
              <a:rPr sz="1550" b="1" spc="-5" dirty="0">
                <a:latin typeface="Comic Sans MS"/>
                <a:cs typeface="Comic Sans MS"/>
              </a:rPr>
              <a:t> Γαβ</a:t>
            </a:r>
            <a:r>
              <a:rPr sz="1550" b="1" spc="-5" dirty="0" err="1">
                <a:latin typeface="Comic Sans MS"/>
                <a:cs typeface="Comic Sans MS"/>
              </a:rPr>
              <a:t>ριήλ</a:t>
            </a:r>
            <a:r>
              <a:rPr sz="1550" b="1" spc="-5" dirty="0">
                <a:latin typeface="Comic Sans MS"/>
                <a:cs typeface="Comic Sans MS"/>
              </a:rPr>
              <a:t> </a:t>
            </a:r>
            <a:r>
              <a:rPr sz="1550" b="1" dirty="0" err="1">
                <a:latin typeface="Comic Sans MS"/>
                <a:cs typeface="Comic Sans MS"/>
              </a:rPr>
              <a:t>έφερε</a:t>
            </a:r>
            <a:r>
              <a:rPr sz="1550" b="1" dirty="0">
                <a:latin typeface="Comic Sans MS"/>
                <a:cs typeface="Comic Sans MS"/>
              </a:rPr>
              <a:t> </a:t>
            </a:r>
            <a:r>
              <a:rPr sz="1550" b="1" dirty="0" err="1">
                <a:latin typeface="Comic Sans MS"/>
                <a:cs typeface="Comic Sans MS"/>
              </a:rPr>
              <a:t>στην</a:t>
            </a:r>
            <a:r>
              <a:rPr sz="1550" b="1" dirty="0">
                <a:latin typeface="Comic Sans MS"/>
                <a:cs typeface="Comic Sans MS"/>
              </a:rPr>
              <a:t> Πανα</a:t>
            </a:r>
            <a:r>
              <a:rPr sz="1550" b="1" dirty="0" err="1">
                <a:latin typeface="Comic Sans MS"/>
                <a:cs typeface="Comic Sans MS"/>
              </a:rPr>
              <a:t>γί</a:t>
            </a:r>
            <a:r>
              <a:rPr sz="1550" b="1" dirty="0">
                <a:latin typeface="Comic Sans MS"/>
                <a:cs typeface="Comic Sans MS"/>
              </a:rPr>
              <a:t>α </a:t>
            </a:r>
            <a:r>
              <a:rPr sz="1550" b="1" spc="-660" dirty="0">
                <a:latin typeface="Comic Sans MS"/>
                <a:cs typeface="Comic Sans MS"/>
              </a:rPr>
              <a:t> </a:t>
            </a:r>
            <a:r>
              <a:rPr sz="1550" b="1" dirty="0">
                <a:latin typeface="Comic Sans MS"/>
                <a:cs typeface="Comic Sans MS"/>
              </a:rPr>
              <a:t>το</a:t>
            </a:r>
            <a:r>
              <a:rPr sz="1550" b="1" spc="35" dirty="0">
                <a:latin typeface="Comic Sans MS"/>
                <a:cs typeface="Comic Sans MS"/>
              </a:rPr>
              <a:t> </a:t>
            </a:r>
            <a:r>
              <a:rPr sz="1550" b="1" spc="-5" dirty="0">
                <a:latin typeface="Comic Sans MS"/>
                <a:cs typeface="Comic Sans MS"/>
              </a:rPr>
              <a:t>χαρμόσυνο</a:t>
            </a:r>
            <a:r>
              <a:rPr sz="1550" b="1" spc="50" dirty="0">
                <a:latin typeface="Comic Sans MS"/>
                <a:cs typeface="Comic Sans MS"/>
              </a:rPr>
              <a:t> </a:t>
            </a:r>
            <a:r>
              <a:rPr sz="1550" b="1" dirty="0">
                <a:latin typeface="Comic Sans MS"/>
                <a:cs typeface="Comic Sans MS"/>
              </a:rPr>
              <a:t>μήνυμα</a:t>
            </a:r>
            <a:r>
              <a:rPr sz="1550" b="1" spc="35" dirty="0">
                <a:latin typeface="Comic Sans MS"/>
                <a:cs typeface="Comic Sans MS"/>
              </a:rPr>
              <a:t> </a:t>
            </a:r>
            <a:r>
              <a:rPr sz="1550" b="1" dirty="0">
                <a:latin typeface="Comic Sans MS"/>
                <a:cs typeface="Comic Sans MS"/>
              </a:rPr>
              <a:t>ότι</a:t>
            </a:r>
            <a:r>
              <a:rPr sz="1550" b="1" spc="50" dirty="0">
                <a:latin typeface="Comic Sans MS"/>
                <a:cs typeface="Comic Sans MS"/>
              </a:rPr>
              <a:t> </a:t>
            </a:r>
            <a:r>
              <a:rPr sz="1550" b="1" dirty="0">
                <a:latin typeface="Comic Sans MS"/>
                <a:cs typeface="Comic Sans MS"/>
              </a:rPr>
              <a:t>θα</a:t>
            </a:r>
            <a:r>
              <a:rPr sz="1550" b="1" spc="35" dirty="0">
                <a:latin typeface="Comic Sans MS"/>
                <a:cs typeface="Comic Sans MS"/>
              </a:rPr>
              <a:t> </a:t>
            </a:r>
            <a:r>
              <a:rPr sz="1550" b="1" dirty="0">
                <a:latin typeface="Comic Sans MS"/>
                <a:cs typeface="Comic Sans MS"/>
              </a:rPr>
              <a:t>γεννήσει</a:t>
            </a:r>
            <a:r>
              <a:rPr sz="1550" b="1" spc="5" dirty="0">
                <a:latin typeface="Comic Sans MS"/>
                <a:cs typeface="Comic Sans MS"/>
              </a:rPr>
              <a:t> </a:t>
            </a:r>
            <a:r>
              <a:rPr sz="1550" b="1" dirty="0">
                <a:latin typeface="Comic Sans MS"/>
                <a:cs typeface="Comic Sans MS"/>
              </a:rPr>
              <a:t>το</a:t>
            </a:r>
            <a:r>
              <a:rPr sz="1550" b="1" spc="-10" dirty="0">
                <a:latin typeface="Comic Sans MS"/>
                <a:cs typeface="Comic Sans MS"/>
              </a:rPr>
              <a:t> </a:t>
            </a:r>
            <a:r>
              <a:rPr sz="1550" b="1" dirty="0">
                <a:latin typeface="Comic Sans MS"/>
                <a:cs typeface="Comic Sans MS"/>
              </a:rPr>
              <a:t>Σωτήρα</a:t>
            </a:r>
            <a:r>
              <a:rPr sz="1550" b="1" spc="-5" dirty="0">
                <a:latin typeface="Comic Sans MS"/>
                <a:cs typeface="Comic Sans MS"/>
              </a:rPr>
              <a:t> </a:t>
            </a:r>
            <a:r>
              <a:rPr sz="1550" b="1" dirty="0">
                <a:latin typeface="Comic Sans MS"/>
                <a:cs typeface="Comic Sans MS"/>
              </a:rPr>
              <a:t>του</a:t>
            </a:r>
            <a:r>
              <a:rPr sz="1550" b="1" spc="-5" dirty="0">
                <a:latin typeface="Comic Sans MS"/>
                <a:cs typeface="Comic Sans MS"/>
              </a:rPr>
              <a:t> κόσμου,</a:t>
            </a:r>
            <a:r>
              <a:rPr sz="1550" b="1" spc="5" dirty="0">
                <a:latin typeface="Comic Sans MS"/>
                <a:cs typeface="Comic Sans MS"/>
              </a:rPr>
              <a:t> </a:t>
            </a:r>
            <a:r>
              <a:rPr sz="1550" b="1" dirty="0">
                <a:latin typeface="Comic Sans MS"/>
                <a:cs typeface="Comic Sans MS"/>
              </a:rPr>
              <a:t>το </a:t>
            </a:r>
            <a:r>
              <a:rPr sz="1550" b="1" spc="-5" dirty="0">
                <a:latin typeface="Comic Sans MS"/>
                <a:cs typeface="Comic Sans MS"/>
              </a:rPr>
              <a:t>Χριστό</a:t>
            </a:r>
            <a:r>
              <a:rPr sz="1550" b="1" spc="5" dirty="0">
                <a:latin typeface="Comic Sans MS"/>
                <a:cs typeface="Comic Sans MS"/>
              </a:rPr>
              <a:t> </a:t>
            </a:r>
            <a:r>
              <a:rPr sz="1550" b="1" dirty="0">
                <a:latin typeface="Comic Sans MS"/>
                <a:cs typeface="Comic Sans MS"/>
              </a:rPr>
              <a:t>μας.</a:t>
            </a:r>
            <a:endParaRPr sz="155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7386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Χάρτης των νομών της Ελλάδας | e-Γεωγραφία">
            <a:extLst>
              <a:ext uri="{FF2B5EF4-FFF2-40B4-BE49-F238E27FC236}">
                <a16:creationId xmlns:a16="http://schemas.microsoft.com/office/drawing/2014/main" id="{D5249BBE-C0B2-4D7C-9398-02340978B3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334"/>
          <a:stretch/>
        </p:blipFill>
        <p:spPr bwMode="auto">
          <a:xfrm>
            <a:off x="5101771" y="10"/>
            <a:ext cx="7094361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9EACA8-2D7C-4C21-AB57-E6786FB5A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795509"/>
            <a:ext cx="4092525" cy="279860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b="1" u="sng" dirty="0" err="1">
                <a:solidFill>
                  <a:srgbClr val="FFFFFF"/>
                </a:solidFill>
              </a:rPr>
              <a:t>Εθνική</a:t>
            </a:r>
            <a:r>
              <a:rPr lang="en-US" sz="6000" b="1" u="sng" dirty="0">
                <a:solidFill>
                  <a:srgbClr val="FFFFFF"/>
                </a:solidFill>
              </a:rPr>
              <a:t> </a:t>
            </a:r>
            <a:r>
              <a:rPr lang="en-US" sz="6000" b="1" u="sng" dirty="0" err="1">
                <a:solidFill>
                  <a:srgbClr val="FFFFFF"/>
                </a:solidFill>
              </a:rPr>
              <a:t>Γιορτή</a:t>
            </a:r>
            <a:r>
              <a:rPr lang="en-US" sz="6000" b="1" u="sng" dirty="0">
                <a:solidFill>
                  <a:srgbClr val="FFFFFF"/>
                </a:solidFill>
              </a:rPr>
              <a:t> </a:t>
            </a:r>
            <a:br>
              <a:rPr lang="en-US" sz="3800" dirty="0">
                <a:solidFill>
                  <a:srgbClr val="FFFFFF"/>
                </a:solidFill>
              </a:rPr>
            </a:br>
            <a:r>
              <a:rPr lang="en-US" sz="3800" dirty="0" err="1">
                <a:solidFill>
                  <a:srgbClr val="FFFFFF"/>
                </a:solidFill>
              </a:rPr>
              <a:t>Στις</a:t>
            </a:r>
            <a:r>
              <a:rPr lang="en-US" sz="3800" dirty="0">
                <a:solidFill>
                  <a:srgbClr val="FFFFFF"/>
                </a:solidFill>
              </a:rPr>
              <a:t> 25 Μα</a:t>
            </a:r>
            <a:r>
              <a:rPr lang="en-US" sz="3800" dirty="0" err="1">
                <a:solidFill>
                  <a:srgbClr val="FFFFFF"/>
                </a:solidFill>
              </a:rPr>
              <a:t>ρτίου</a:t>
            </a:r>
            <a:r>
              <a:rPr lang="en-US" sz="3800" dirty="0">
                <a:solidFill>
                  <a:srgbClr val="FFFFFF"/>
                </a:solidFill>
              </a:rPr>
              <a:t> 1821 </a:t>
            </a:r>
            <a:r>
              <a:rPr lang="en-US" sz="3800" dirty="0" err="1">
                <a:solidFill>
                  <a:srgbClr val="FFFFFF"/>
                </a:solidFill>
              </a:rPr>
              <a:t>ξεκίνησε</a:t>
            </a:r>
            <a:r>
              <a:rPr lang="en-US" sz="3800" dirty="0">
                <a:solidFill>
                  <a:srgbClr val="FFFFFF"/>
                </a:solidFill>
              </a:rPr>
              <a:t> η επα</a:t>
            </a:r>
            <a:r>
              <a:rPr lang="en-US" sz="3800" dirty="0" err="1">
                <a:solidFill>
                  <a:srgbClr val="FFFFFF"/>
                </a:solidFill>
              </a:rPr>
              <a:t>νάστ</a:t>
            </a:r>
            <a:r>
              <a:rPr lang="en-US" sz="3800" dirty="0">
                <a:solidFill>
                  <a:srgbClr val="FFFFFF"/>
                </a:solidFill>
              </a:rPr>
              <a:t>αση στην Ελλάδα. 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8435E9-ECB1-47CA-88DD-B9FD5A79E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351" y="3814471"/>
            <a:ext cx="2799386" cy="277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10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D742DC8-ECBA-48A8-A848-22CD08D2BC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444" y="167699"/>
            <a:ext cx="10893778" cy="6522602"/>
          </a:xfrm>
        </p:spPr>
      </p:pic>
    </p:spTree>
    <p:extLst>
      <p:ext uri="{BB962C8B-B14F-4D97-AF65-F5344CB8AC3E}">
        <p14:creationId xmlns:p14="http://schemas.microsoft.com/office/powerpoint/2010/main" val="2795708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 descr="The Greek Flag: Its meaning and the two versions (video)">
            <a:extLst>
              <a:ext uri="{FF2B5EF4-FFF2-40B4-BE49-F238E27FC236}">
                <a16:creationId xmlns:a16="http://schemas.microsoft.com/office/drawing/2014/main" id="{6E441AB0-F167-4045-AC0B-4AA0A4CAC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313299"/>
            <a:ext cx="4644485" cy="309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Content Placeholder 6149">
            <a:extLst>
              <a:ext uri="{FF2B5EF4-FFF2-40B4-BE49-F238E27FC236}">
                <a16:creationId xmlns:a16="http://schemas.microsoft.com/office/drawing/2014/main" id="{584BB73C-D574-7977-B2D8-FFCDF19FC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84873"/>
            <a:ext cx="7188199" cy="1292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CY" sz="6000" dirty="0"/>
              <a:t>Ελληνική </a:t>
            </a:r>
            <a:r>
              <a:rPr lang="el-CY" sz="6000" dirty="0">
                <a:solidFill>
                  <a:srgbClr val="FF0000"/>
                </a:solidFill>
              </a:rPr>
              <a:t>σημαία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070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2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lag of Greece | Britannica">
            <a:extLst>
              <a:ext uri="{FF2B5EF4-FFF2-40B4-BE49-F238E27FC236}">
                <a16:creationId xmlns:a16="http://schemas.microsoft.com/office/drawing/2014/main" id="{6E2DE1F0-B0EB-4D50-A0CB-3D2CF09CA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146163"/>
            <a:ext cx="11627554" cy="6373812"/>
          </a:xfrm>
          <a:prstGeom prst="rect">
            <a:avLst/>
          </a:prstGeom>
          <a:noFill/>
          <a:effectLst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45AE7B8-066E-4667-8607-633B32B6B0D2}"/>
              </a:ext>
            </a:extLst>
          </p:cNvPr>
          <p:cNvSpPr txBox="1">
            <a:spLocks/>
          </p:cNvSpPr>
          <p:nvPr/>
        </p:nvSpPr>
        <p:spPr>
          <a:xfrm>
            <a:off x="6824132" y="230188"/>
            <a:ext cx="623713" cy="650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483359-2AD5-4A08-96CC-9FFAAC32DA90}"/>
              </a:ext>
            </a:extLst>
          </p:cNvPr>
          <p:cNvSpPr txBox="1">
            <a:spLocks/>
          </p:cNvSpPr>
          <p:nvPr/>
        </p:nvSpPr>
        <p:spPr>
          <a:xfrm>
            <a:off x="6787444" y="1613077"/>
            <a:ext cx="1498600" cy="650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 err="1">
                <a:solidFill>
                  <a:srgbClr val="FF0000"/>
                </a:solidFill>
              </a:rPr>
              <a:t>λευ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C1BBF18-0CED-4E2E-9B62-F338711613CB}"/>
              </a:ext>
            </a:extLst>
          </p:cNvPr>
          <p:cNvSpPr txBox="1">
            <a:spLocks/>
          </p:cNvSpPr>
          <p:nvPr/>
        </p:nvSpPr>
        <p:spPr>
          <a:xfrm>
            <a:off x="6640689" y="2973387"/>
            <a:ext cx="1205089" cy="769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>
                <a:solidFill>
                  <a:srgbClr val="FF0000"/>
                </a:solidFill>
              </a:rPr>
              <a:t>θε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D1FADF5-04FC-4E5F-9EB8-E5238A9C89CD}"/>
              </a:ext>
            </a:extLst>
          </p:cNvPr>
          <p:cNvSpPr txBox="1">
            <a:spLocks/>
          </p:cNvSpPr>
          <p:nvPr/>
        </p:nvSpPr>
        <p:spPr>
          <a:xfrm>
            <a:off x="6787444" y="4415411"/>
            <a:ext cx="623713" cy="650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 err="1">
                <a:solidFill>
                  <a:srgbClr val="FF0000"/>
                </a:solidFill>
              </a:rPr>
              <a:t>ρί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7A153F-0075-4541-80F5-73FCE2E6D1EA}"/>
              </a:ext>
            </a:extLst>
          </p:cNvPr>
          <p:cNvSpPr txBox="1">
            <a:spLocks/>
          </p:cNvSpPr>
          <p:nvPr/>
        </p:nvSpPr>
        <p:spPr>
          <a:xfrm>
            <a:off x="6749344" y="5893990"/>
            <a:ext cx="623713" cy="650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>
                <a:solidFill>
                  <a:srgbClr val="FF0000"/>
                </a:solidFill>
              </a:rPr>
              <a:t>α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7095280-BE26-4C06-A268-BA61529794F1}"/>
              </a:ext>
            </a:extLst>
          </p:cNvPr>
          <p:cNvSpPr txBox="1">
            <a:spLocks/>
          </p:cNvSpPr>
          <p:nvPr/>
        </p:nvSpPr>
        <p:spPr>
          <a:xfrm>
            <a:off x="9234310" y="853503"/>
            <a:ext cx="623713" cy="650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>
                <a:solidFill>
                  <a:srgbClr val="7030A0"/>
                </a:solidFill>
              </a:rPr>
              <a:t>ή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125E394-3F79-489B-AC86-DF4E5A8F7AA6}"/>
              </a:ext>
            </a:extLst>
          </p:cNvPr>
          <p:cNvSpPr txBox="1">
            <a:spLocks/>
          </p:cNvSpPr>
          <p:nvPr/>
        </p:nvSpPr>
        <p:spPr>
          <a:xfrm>
            <a:off x="10560755" y="2262718"/>
            <a:ext cx="1078089" cy="650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 err="1">
                <a:solidFill>
                  <a:srgbClr val="00B050"/>
                </a:solidFill>
              </a:rPr>
              <a:t>θά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A49B082-B3FD-4073-A9EE-567BEBF01840}"/>
              </a:ext>
            </a:extLst>
          </p:cNvPr>
          <p:cNvSpPr txBox="1">
            <a:spLocks/>
          </p:cNvSpPr>
          <p:nvPr/>
        </p:nvSpPr>
        <p:spPr>
          <a:xfrm>
            <a:off x="10691985" y="3618970"/>
            <a:ext cx="874890" cy="650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>
                <a:solidFill>
                  <a:srgbClr val="00B050"/>
                </a:solidFill>
              </a:rPr>
              <a:t>να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CEEA185-EC6A-4563-9620-EA045C7BAF26}"/>
              </a:ext>
            </a:extLst>
          </p:cNvPr>
          <p:cNvSpPr txBox="1">
            <a:spLocks/>
          </p:cNvSpPr>
          <p:nvPr/>
        </p:nvSpPr>
        <p:spPr>
          <a:xfrm>
            <a:off x="10831688" y="5081917"/>
            <a:ext cx="1078089" cy="650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>
                <a:solidFill>
                  <a:srgbClr val="00B050"/>
                </a:solidFill>
              </a:rPr>
              <a:t>τος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C93496B-B82F-4159-A1C2-CCAE00BBBC25}"/>
              </a:ext>
            </a:extLst>
          </p:cNvPr>
          <p:cNvSpPr txBox="1">
            <a:spLocks/>
          </p:cNvSpPr>
          <p:nvPr/>
        </p:nvSpPr>
        <p:spPr>
          <a:xfrm>
            <a:off x="4744156" y="171053"/>
            <a:ext cx="623713" cy="650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FFC000"/>
                </a:solidFill>
              </a:rPr>
              <a:t>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691E09B-561F-487A-9EC2-CFD2346A655F}"/>
              </a:ext>
            </a:extLst>
          </p:cNvPr>
          <p:cNvSpPr txBox="1">
            <a:spLocks/>
          </p:cNvSpPr>
          <p:nvPr/>
        </p:nvSpPr>
        <p:spPr>
          <a:xfrm>
            <a:off x="4780844" y="962202"/>
            <a:ext cx="623713" cy="650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>
                <a:solidFill>
                  <a:srgbClr val="FFC000"/>
                </a:solidFill>
              </a:rPr>
              <a:t>λ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1C49EC4-7FF9-4C28-81BE-1E621C6376B6}"/>
              </a:ext>
            </a:extLst>
          </p:cNvPr>
          <p:cNvSpPr txBox="1">
            <a:spLocks/>
          </p:cNvSpPr>
          <p:nvPr/>
        </p:nvSpPr>
        <p:spPr>
          <a:xfrm>
            <a:off x="4797776" y="1611843"/>
            <a:ext cx="623713" cy="650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>
                <a:solidFill>
                  <a:srgbClr val="FFC000"/>
                </a:solidFill>
              </a:rPr>
              <a:t>ε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95F5079-2A09-417A-8375-90293A2F19BA}"/>
              </a:ext>
            </a:extLst>
          </p:cNvPr>
          <p:cNvSpPr txBox="1">
            <a:spLocks/>
          </p:cNvSpPr>
          <p:nvPr/>
        </p:nvSpPr>
        <p:spPr>
          <a:xfrm>
            <a:off x="4797776" y="2402685"/>
            <a:ext cx="623713" cy="650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>
                <a:solidFill>
                  <a:srgbClr val="FFC000"/>
                </a:solidFill>
              </a:rPr>
              <a:t>υ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81A1A2A9-64D4-4B4E-AFF9-1B8BD7B31021}"/>
              </a:ext>
            </a:extLst>
          </p:cNvPr>
          <p:cNvSpPr txBox="1">
            <a:spLocks/>
          </p:cNvSpPr>
          <p:nvPr/>
        </p:nvSpPr>
        <p:spPr>
          <a:xfrm>
            <a:off x="4797776" y="3007632"/>
            <a:ext cx="623713" cy="650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>
                <a:solidFill>
                  <a:srgbClr val="FFC000"/>
                </a:solidFill>
              </a:rPr>
              <a:t>θ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B1AC837E-2EBC-439B-967B-16CFCAE9D54F}"/>
              </a:ext>
            </a:extLst>
          </p:cNvPr>
          <p:cNvSpPr txBox="1">
            <a:spLocks/>
          </p:cNvSpPr>
          <p:nvPr/>
        </p:nvSpPr>
        <p:spPr>
          <a:xfrm>
            <a:off x="4804830" y="3764536"/>
            <a:ext cx="623713" cy="650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>
                <a:solidFill>
                  <a:srgbClr val="FFC000"/>
                </a:solidFill>
              </a:rPr>
              <a:t>ε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D17CF8F0-7763-446D-8A76-EF28D461A5BE}"/>
              </a:ext>
            </a:extLst>
          </p:cNvPr>
          <p:cNvSpPr txBox="1">
            <a:spLocks/>
          </p:cNvSpPr>
          <p:nvPr/>
        </p:nvSpPr>
        <p:spPr>
          <a:xfrm>
            <a:off x="4806241" y="4431042"/>
            <a:ext cx="623713" cy="650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>
                <a:solidFill>
                  <a:srgbClr val="FFC000"/>
                </a:solidFill>
              </a:rPr>
              <a:t>ρ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ADD81B14-ED77-4447-A739-79CE55D0FAE1}"/>
              </a:ext>
            </a:extLst>
          </p:cNvPr>
          <p:cNvSpPr txBox="1">
            <a:spLocks/>
          </p:cNvSpPr>
          <p:nvPr/>
        </p:nvSpPr>
        <p:spPr>
          <a:xfrm>
            <a:off x="4797775" y="5183829"/>
            <a:ext cx="623713" cy="650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>
                <a:solidFill>
                  <a:srgbClr val="FFC000"/>
                </a:solidFill>
              </a:rPr>
              <a:t>ι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3CF7E5D-29C6-4240-9CF5-B6BA301DE6AE}"/>
              </a:ext>
            </a:extLst>
          </p:cNvPr>
          <p:cNvSpPr txBox="1">
            <a:spLocks/>
          </p:cNvSpPr>
          <p:nvPr/>
        </p:nvSpPr>
        <p:spPr>
          <a:xfrm>
            <a:off x="4780843" y="5788776"/>
            <a:ext cx="623713" cy="650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>
                <a:solidFill>
                  <a:srgbClr val="FFC000"/>
                </a:solidFill>
              </a:rPr>
              <a:t>α</a:t>
            </a:r>
            <a:endParaRPr lang="en-GB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79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4" grpId="0"/>
      <p:bldP spid="16" grpId="0"/>
      <p:bldP spid="17" grpId="0"/>
      <p:bldP spid="18" grpId="0"/>
      <p:bldP spid="20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C6AEB6-E0B0-48BB-9B2F-91F0F3CE7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8357" y="3812954"/>
            <a:ext cx="6778751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Κλέφτες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και  α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ρμ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ατολοί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E210C1-6D96-49CD-93EA-965D085DD6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503" r="27595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11266" name="Picture 2" descr="1821">
            <a:extLst>
              <a:ext uri="{FF2B5EF4-FFF2-40B4-BE49-F238E27FC236}">
                <a16:creationId xmlns:a16="http://schemas.microsoft.com/office/drawing/2014/main" id="{2EB77518-9902-4AAA-9EB6-AF9A70F40A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1" r="2" b="15484"/>
          <a:stretch/>
        </p:blipFill>
        <p:spPr bwMode="auto">
          <a:xfrm>
            <a:off x="4654296" y="299363"/>
            <a:ext cx="7217085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863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8DB7F9E-B4BD-423D-9BB4-C7C57635E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366" y="609600"/>
            <a:ext cx="4267200" cy="1351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Τσολιάς</a:t>
            </a:r>
            <a:br>
              <a:rPr lang="en-US" sz="2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2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Εύζωνας </a:t>
            </a:r>
          </a:p>
        </p:txBody>
      </p:sp>
      <p:pic>
        <p:nvPicPr>
          <p:cNvPr id="15362" name="Picture 2" descr="Παραδοσιακή Στολή ΤΣΟΛΙΑ Εφηβική &amp; Ανδρική τσολιάς">
            <a:extLst>
              <a:ext uri="{FF2B5EF4-FFF2-40B4-BE49-F238E27FC236}">
                <a16:creationId xmlns:a16="http://schemas.microsoft.com/office/drawing/2014/main" id="{1B566A48-2B83-4C7E-AFBE-D27CCB6E4F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3918"/>
          <a:stretch/>
        </p:blipFill>
        <p:spPr bwMode="auto"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A4413DE-13FF-4A9D-B74C-D3123C1E963A}"/>
              </a:ext>
            </a:extLst>
          </p:cNvPr>
          <p:cNvSpPr txBox="1"/>
          <p:nvPr/>
        </p:nvSpPr>
        <p:spPr>
          <a:xfrm>
            <a:off x="4198966" y="2147357"/>
            <a:ext cx="3810000" cy="4101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https://www.youtube.com/watch?v=fVvqRq8ehgQ&amp;ab_channel=mesogeiostv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98963C-D38A-498D-BD3C-01F51DA78F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80"/>
          <a:stretch/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E1FF793-E5E8-4221-8B13-4B80BBE014FD}"/>
              </a:ext>
            </a:extLst>
          </p:cNvPr>
          <p:cNvCxnSpPr>
            <a:cxnSpLocks/>
          </p:cNvCxnSpPr>
          <p:nvPr/>
        </p:nvCxnSpPr>
        <p:spPr>
          <a:xfrm>
            <a:off x="8432800" y="1264356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46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4190</TotalTime>
  <Words>137</Words>
  <Application>Microsoft Office PowerPoint</Application>
  <PresentationFormat>Widescreen</PresentationFormat>
  <Paragraphs>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Times New Roman</vt:lpstr>
      <vt:lpstr>Office Theme</vt:lpstr>
      <vt:lpstr>25 ΜΑΡΤΙΟΥ  1821</vt:lpstr>
      <vt:lpstr>Διπλή   γιορτή  για την Ελλάδα και την Κύπρο</vt:lpstr>
      <vt:lpstr>PowerPoint Presentation</vt:lpstr>
      <vt:lpstr>Εθνική Γιορτή  Στις 25 Μαρτίου 1821 ξεκίνησε η επανάσταση στην Ελλάδα. </vt:lpstr>
      <vt:lpstr>PowerPoint Presentation</vt:lpstr>
      <vt:lpstr>PowerPoint Presentation</vt:lpstr>
      <vt:lpstr>PowerPoint Presentation</vt:lpstr>
      <vt:lpstr>  Κλέφτες    και  αρματολοί</vt:lpstr>
      <vt:lpstr>Τσολιάς  Εύζωνας </vt:lpstr>
      <vt:lpstr>  Ήρωες του 1821</vt:lpstr>
      <vt:lpstr>PowerPoint Presentation</vt:lpstr>
      <vt:lpstr>PowerPoint Presentation</vt:lpstr>
      <vt:lpstr>Παρέλαση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Prodromou</dc:creator>
  <cp:lastModifiedBy>TSANGARI, Andria</cp:lastModifiedBy>
  <cp:revision>34</cp:revision>
  <dcterms:created xsi:type="dcterms:W3CDTF">2021-03-23T10:32:59Z</dcterms:created>
  <dcterms:modified xsi:type="dcterms:W3CDTF">2022-03-25T10:10:46Z</dcterms:modified>
</cp:coreProperties>
</file>