
<file path=[Content_Types].xml><?xml version="1.0" encoding="utf-8"?>
<Types xmlns="http://schemas.openxmlformats.org/package/2006/content-types">
  <Default Extension="gif" ContentType="image/gif"/>
  <Default Extension="jpg" ContentType="image/jp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76" r:id="rId12"/>
    <p:sldId id="275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96" r:id="rId21"/>
    <p:sldId id="299" r:id="rId22"/>
    <p:sldId id="300" r:id="rId23"/>
    <p:sldId id="288" r:id="rId24"/>
    <p:sldId id="295" r:id="rId25"/>
    <p:sldId id="289" r:id="rId26"/>
    <p:sldId id="267" r:id="rId27"/>
    <p:sldId id="269" r:id="rId28"/>
    <p:sldId id="298" r:id="rId29"/>
    <p:sldId id="291" r:id="rId30"/>
    <p:sldId id="271" r:id="rId31"/>
    <p:sldId id="294" r:id="rId32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780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76580-FAF0-4FC5-B868-AE3637F4F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675" y="3060807"/>
            <a:ext cx="8020050" cy="809902"/>
          </a:xfrm>
        </p:spPr>
        <p:txBody>
          <a:bodyPr anchor="b"/>
          <a:lstStyle>
            <a:lvl1pPr algn="ctr">
              <a:defRPr sz="5263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A78EFB-B668-4FD4-AE4B-DB8E8FD7B6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675" y="3972247"/>
            <a:ext cx="8020050" cy="323935"/>
          </a:xfrm>
        </p:spPr>
        <p:txBody>
          <a:bodyPr/>
          <a:lstStyle>
            <a:lvl1pPr marL="0" indent="0" algn="ctr">
              <a:buNone/>
              <a:defRPr sz="2105"/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4784A-9063-47F4-922B-685A77636D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670" y="7033450"/>
            <a:ext cx="2459482" cy="276999"/>
          </a:xfrm>
        </p:spPr>
        <p:txBody>
          <a:bodyPr/>
          <a:lstStyle/>
          <a:p>
            <a:fld id="{011F2CBA-27F8-46A5-8B67-216A750F1BC3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01011-9904-410A-B81E-C7509ECE0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5756" y="7033450"/>
            <a:ext cx="3421888" cy="276999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ACEE1-75C1-4211-822B-56C7A7479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9248" y="7033450"/>
            <a:ext cx="2459482" cy="276999"/>
          </a:xfrm>
        </p:spPr>
        <p:txBody>
          <a:bodyPr/>
          <a:lstStyle/>
          <a:p>
            <a:fld id="{C57105AB-37FA-41D0-B977-5359C69F4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073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g"/><Relationship Id="rId7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g"/><Relationship Id="rId7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g"/><Relationship Id="rId7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g"/><Relationship Id="rId7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g"/><Relationship Id="rId7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g"/><Relationship Id="rId7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g"/><Relationship Id="rId7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g"/><Relationship Id="rId7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g"/><Relationship Id="rId7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4" Type="http://schemas.openxmlformats.org/officeDocument/2006/relationships/audio" Target="../media/audio1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5" Type="http://schemas.openxmlformats.org/officeDocument/2006/relationships/audio" Target="../media/audio1.wav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4" Type="http://schemas.openxmlformats.org/officeDocument/2006/relationships/audio" Target="../media/audio1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4" Type="http://schemas.openxmlformats.org/officeDocument/2006/relationships/audio" Target="../media/audio1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5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8836B-76B1-4667-B340-8311E4F3A4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675" y="2250907"/>
            <a:ext cx="8020050" cy="1619802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Μάθημα  </a:t>
            </a:r>
            <a:r>
              <a:rPr lang="el-GR" b="1" dirty="0">
                <a:solidFill>
                  <a:srgbClr val="002060"/>
                </a:solidFill>
              </a:rPr>
              <a:t>2</a:t>
            </a:r>
            <a:r>
              <a:rPr lang="en-GB" b="1" dirty="0">
                <a:solidFill>
                  <a:srgbClr val="002060"/>
                </a:solidFill>
              </a:rPr>
              <a:t>2</a:t>
            </a:r>
            <a:br>
              <a:rPr lang="el-GR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C1B8DF-152D-4607-A897-611326280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675" y="3308717"/>
            <a:ext cx="8020050" cy="1452241"/>
          </a:xfrm>
        </p:spPr>
        <p:txBody>
          <a:bodyPr>
            <a:normAutofit/>
          </a:bodyPr>
          <a:lstStyle/>
          <a:p>
            <a:r>
              <a:rPr lang="en-GB" sz="3859" b="1" dirty="0"/>
              <a:t>To </a:t>
            </a:r>
            <a:r>
              <a:rPr lang="el-GR" sz="3859" b="1" dirty="0"/>
              <a:t>Σπίτι</a:t>
            </a:r>
            <a:endParaRPr lang="en-GB" sz="3859" b="1" dirty="0">
              <a:solidFill>
                <a:srgbClr val="BC0105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6A8FF81-0B3F-4D91-A377-010662505CA6}"/>
              </a:ext>
            </a:extLst>
          </p:cNvPr>
          <p:cNvSpPr/>
          <p:nvPr/>
        </p:nvSpPr>
        <p:spPr>
          <a:xfrm>
            <a:off x="2233541" y="1575911"/>
            <a:ext cx="6579891" cy="3809524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9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D795ED4-2D80-4117-9C84-ADC98D224B10}"/>
              </a:ext>
            </a:extLst>
          </p:cNvPr>
          <p:cNvSpPr txBox="1">
            <a:spLocks/>
          </p:cNvSpPr>
          <p:nvPr/>
        </p:nvSpPr>
        <p:spPr>
          <a:xfrm>
            <a:off x="1336675" y="4426865"/>
            <a:ext cx="8020050" cy="1452241"/>
          </a:xfrm>
          <a:prstGeom prst="rect">
            <a:avLst/>
          </a:prstGeom>
        </p:spPr>
        <p:txBody>
          <a:bodyPr vert="horz" lIns="80201" tIns="40100" rIns="80201" bIns="4010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508" dirty="0">
                <a:solidFill>
                  <a:srgbClr val="BC0105"/>
                </a:solidFill>
              </a:rPr>
              <a:t>Λεξιλόγιο</a:t>
            </a:r>
            <a:endParaRPr lang="en-GB" sz="3508" dirty="0">
              <a:solidFill>
                <a:srgbClr val="BC01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656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46F1A84-2BDD-43D0-B69A-BE7AE91CA2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7525" y="2983866"/>
            <a:ext cx="5087719" cy="885547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E8B1242-86FC-48AB-9000-D3E1A008E085}"/>
              </a:ext>
            </a:extLst>
          </p:cNvPr>
          <p:cNvSpPr/>
          <p:nvPr/>
        </p:nvSpPr>
        <p:spPr>
          <a:xfrm>
            <a:off x="1802356" y="2593509"/>
            <a:ext cx="6183200" cy="177648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9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9E43F4B-EEA3-466C-A019-96DAF0A56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2356" y="4845465"/>
            <a:ext cx="7416390" cy="755848"/>
          </a:xfrm>
        </p:spPr>
        <p:txBody>
          <a:bodyPr/>
          <a:lstStyle/>
          <a:p>
            <a:r>
              <a:rPr lang="el-GR" sz="2456" b="1" dirty="0"/>
              <a:t>1. Πες  τ</a:t>
            </a:r>
            <a:r>
              <a:rPr lang="el-CY" sz="2456" b="1" dirty="0"/>
              <a:t>ι</a:t>
            </a:r>
            <a:r>
              <a:rPr lang="el-GR" sz="2456" b="1" dirty="0"/>
              <a:t>  δείχνει  η  εικόνα.</a:t>
            </a:r>
            <a:br>
              <a:rPr lang="el-GR" sz="2456" b="1" dirty="0"/>
            </a:br>
            <a:r>
              <a:rPr lang="el-GR" sz="2456" b="1" dirty="0"/>
              <a:t>2. Πες  ποια  εικόνα  λείπει</a:t>
            </a:r>
            <a:r>
              <a:rPr lang="el-GR" b="1" dirty="0"/>
              <a:t>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697165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3D9E2-AC10-4B54-82B7-7DDC93D9D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AFE38-6207-4580-840D-0B14060827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object 3">
            <a:extLst>
              <a:ext uri="{FF2B5EF4-FFF2-40B4-BE49-F238E27FC236}">
                <a16:creationId xmlns:a16="http://schemas.microsoft.com/office/drawing/2014/main" id="{C201C713-CE2B-4504-AD72-C903198E471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2100" y="262685"/>
            <a:ext cx="3261359" cy="2435224"/>
          </a:xfrm>
          <a:prstGeom prst="rect">
            <a:avLst/>
          </a:prstGeom>
        </p:spPr>
      </p:pic>
      <p:pic>
        <p:nvPicPr>
          <p:cNvPr id="6" name="object 3">
            <a:extLst>
              <a:ext uri="{FF2B5EF4-FFF2-40B4-BE49-F238E27FC236}">
                <a16:creationId xmlns:a16="http://schemas.microsoft.com/office/drawing/2014/main" id="{19791164-B574-4BA3-8805-B410F02332D4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5333" y="5075463"/>
            <a:ext cx="3488615" cy="2015174"/>
          </a:xfrm>
          <a:prstGeom prst="rect">
            <a:avLst/>
          </a:prstGeom>
        </p:spPr>
      </p:pic>
      <p:pic>
        <p:nvPicPr>
          <p:cNvPr id="7" name="object 3">
            <a:extLst>
              <a:ext uri="{FF2B5EF4-FFF2-40B4-BE49-F238E27FC236}">
                <a16:creationId xmlns:a16="http://schemas.microsoft.com/office/drawing/2014/main" id="{3DA6091D-647D-4615-9D7D-DFA112CC45D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946900" y="218374"/>
            <a:ext cx="3352800" cy="2039052"/>
          </a:xfrm>
          <a:prstGeom prst="rect">
            <a:avLst/>
          </a:prstGeom>
        </p:spPr>
      </p:pic>
      <p:pic>
        <p:nvPicPr>
          <p:cNvPr id="8" name="object 3">
            <a:extLst>
              <a:ext uri="{FF2B5EF4-FFF2-40B4-BE49-F238E27FC236}">
                <a16:creationId xmlns:a16="http://schemas.microsoft.com/office/drawing/2014/main" id="{469879DD-8FFC-46EB-8FDC-74D79E6F9DD8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231546" y="2487388"/>
            <a:ext cx="3564816" cy="2435224"/>
          </a:xfrm>
          <a:prstGeom prst="rect">
            <a:avLst/>
          </a:prstGeom>
        </p:spPr>
      </p:pic>
      <p:pic>
        <p:nvPicPr>
          <p:cNvPr id="9" name="object 3">
            <a:extLst>
              <a:ext uri="{FF2B5EF4-FFF2-40B4-BE49-F238E27FC236}">
                <a16:creationId xmlns:a16="http://schemas.microsoft.com/office/drawing/2014/main" id="{F80B1781-FFAA-4F29-BA9A-558949FAC8D5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502150" y="5149212"/>
            <a:ext cx="1149350" cy="2255872"/>
          </a:xfrm>
          <a:prstGeom prst="rect">
            <a:avLst/>
          </a:prstGeom>
        </p:spPr>
      </p:pic>
      <p:pic>
        <p:nvPicPr>
          <p:cNvPr id="11" name="object 3">
            <a:extLst>
              <a:ext uri="{FF2B5EF4-FFF2-40B4-BE49-F238E27FC236}">
                <a16:creationId xmlns:a16="http://schemas.microsoft.com/office/drawing/2014/main" id="{5C36A754-68C0-446F-A27E-442B70FE8882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301673" y="4860735"/>
            <a:ext cx="1748304" cy="1925319"/>
          </a:xfrm>
          <a:prstGeom prst="rect">
            <a:avLst/>
          </a:prstGeom>
        </p:spPr>
      </p:pic>
      <p:pic>
        <p:nvPicPr>
          <p:cNvPr id="12" name="Picture 11" descr="See the source image">
            <a:extLst>
              <a:ext uri="{FF2B5EF4-FFF2-40B4-BE49-F238E27FC236}">
                <a16:creationId xmlns:a16="http://schemas.microsoft.com/office/drawing/2014/main" id="{7592C87B-FE56-4281-9065-18350943B865}"/>
              </a:ext>
            </a:extLst>
          </p:cNvPr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55" b="2884"/>
          <a:stretch/>
        </p:blipFill>
        <p:spPr bwMode="auto">
          <a:xfrm>
            <a:off x="726252" y="2924794"/>
            <a:ext cx="2285852" cy="17909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892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3">
            <a:extLst>
              <a:ext uri="{FF2B5EF4-FFF2-40B4-BE49-F238E27FC236}">
                <a16:creationId xmlns:a16="http://schemas.microsoft.com/office/drawing/2014/main" id="{150DB4EB-EAD5-4951-B83E-8C652177FDB3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2100" y="262685"/>
            <a:ext cx="3261359" cy="2435224"/>
          </a:xfrm>
          <a:prstGeom prst="rect">
            <a:avLst/>
          </a:prstGeom>
        </p:spPr>
      </p:pic>
      <p:pic>
        <p:nvPicPr>
          <p:cNvPr id="6" name="object 3">
            <a:extLst>
              <a:ext uri="{FF2B5EF4-FFF2-40B4-BE49-F238E27FC236}">
                <a16:creationId xmlns:a16="http://schemas.microsoft.com/office/drawing/2014/main" id="{B6FBA6F7-3B9A-4090-91E6-20400664FB12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5333" y="5075463"/>
            <a:ext cx="3488615" cy="2015174"/>
          </a:xfrm>
          <a:prstGeom prst="rect">
            <a:avLst/>
          </a:prstGeom>
        </p:spPr>
      </p:pic>
      <p:pic>
        <p:nvPicPr>
          <p:cNvPr id="7" name="object 3">
            <a:extLst>
              <a:ext uri="{FF2B5EF4-FFF2-40B4-BE49-F238E27FC236}">
                <a16:creationId xmlns:a16="http://schemas.microsoft.com/office/drawing/2014/main" id="{36ADDEF7-CB0A-41F1-AB8B-836479383BB6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946900" y="218374"/>
            <a:ext cx="3352800" cy="2039052"/>
          </a:xfrm>
          <a:prstGeom prst="rect">
            <a:avLst/>
          </a:prstGeom>
        </p:spPr>
      </p:pic>
      <p:pic>
        <p:nvPicPr>
          <p:cNvPr id="8" name="object 3">
            <a:extLst>
              <a:ext uri="{FF2B5EF4-FFF2-40B4-BE49-F238E27FC236}">
                <a16:creationId xmlns:a16="http://schemas.microsoft.com/office/drawing/2014/main" id="{58463B22-203A-4B96-907C-195CC1CD893D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231546" y="2487388"/>
            <a:ext cx="3564816" cy="2435224"/>
          </a:xfrm>
          <a:prstGeom prst="rect">
            <a:avLst/>
          </a:prstGeom>
        </p:spPr>
      </p:pic>
      <p:pic>
        <p:nvPicPr>
          <p:cNvPr id="9" name="object 3">
            <a:extLst>
              <a:ext uri="{FF2B5EF4-FFF2-40B4-BE49-F238E27FC236}">
                <a16:creationId xmlns:a16="http://schemas.microsoft.com/office/drawing/2014/main" id="{8CD56571-E0C8-4762-90FC-93AFD951AA22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502150" y="5149212"/>
            <a:ext cx="1149350" cy="2255872"/>
          </a:xfrm>
          <a:prstGeom prst="rect">
            <a:avLst/>
          </a:prstGeom>
        </p:spPr>
      </p:pic>
      <p:pic>
        <p:nvPicPr>
          <p:cNvPr id="11" name="object 3">
            <a:extLst>
              <a:ext uri="{FF2B5EF4-FFF2-40B4-BE49-F238E27FC236}">
                <a16:creationId xmlns:a16="http://schemas.microsoft.com/office/drawing/2014/main" id="{9065E0BA-285E-4D10-98F5-DEA8E0B11844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394700" y="4695825"/>
            <a:ext cx="1748304" cy="1925319"/>
          </a:xfrm>
          <a:prstGeom prst="rect">
            <a:avLst/>
          </a:prstGeom>
        </p:spPr>
      </p:pic>
      <p:pic>
        <p:nvPicPr>
          <p:cNvPr id="12" name="Picture 11" descr="See the source image">
            <a:extLst>
              <a:ext uri="{FF2B5EF4-FFF2-40B4-BE49-F238E27FC236}">
                <a16:creationId xmlns:a16="http://schemas.microsoft.com/office/drawing/2014/main" id="{3E599A52-C3D1-44F9-A1C3-2F0321FCD08B}"/>
              </a:ext>
            </a:extLst>
          </p:cNvPr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55" b="2884"/>
          <a:stretch/>
        </p:blipFill>
        <p:spPr bwMode="auto">
          <a:xfrm>
            <a:off x="1079500" y="2976002"/>
            <a:ext cx="1511300" cy="201517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8053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3">
            <a:extLst>
              <a:ext uri="{FF2B5EF4-FFF2-40B4-BE49-F238E27FC236}">
                <a16:creationId xmlns:a16="http://schemas.microsoft.com/office/drawing/2014/main" id="{150DB4EB-EAD5-4951-B83E-8C652177FDB3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2100" y="262685"/>
            <a:ext cx="3261359" cy="2435224"/>
          </a:xfrm>
          <a:prstGeom prst="rect">
            <a:avLst/>
          </a:prstGeom>
        </p:spPr>
      </p:pic>
      <p:pic>
        <p:nvPicPr>
          <p:cNvPr id="6" name="object 3">
            <a:extLst>
              <a:ext uri="{FF2B5EF4-FFF2-40B4-BE49-F238E27FC236}">
                <a16:creationId xmlns:a16="http://schemas.microsoft.com/office/drawing/2014/main" id="{B6FBA6F7-3B9A-4090-91E6-20400664FB12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5333" y="5075463"/>
            <a:ext cx="3488615" cy="2015174"/>
          </a:xfrm>
          <a:prstGeom prst="rect">
            <a:avLst/>
          </a:prstGeom>
        </p:spPr>
      </p:pic>
      <p:pic>
        <p:nvPicPr>
          <p:cNvPr id="7" name="object 3">
            <a:extLst>
              <a:ext uri="{FF2B5EF4-FFF2-40B4-BE49-F238E27FC236}">
                <a16:creationId xmlns:a16="http://schemas.microsoft.com/office/drawing/2014/main" id="{36ADDEF7-CB0A-41F1-AB8B-836479383BB6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946900" y="218374"/>
            <a:ext cx="3352800" cy="2039052"/>
          </a:xfrm>
          <a:prstGeom prst="rect">
            <a:avLst/>
          </a:prstGeom>
        </p:spPr>
      </p:pic>
      <p:pic>
        <p:nvPicPr>
          <p:cNvPr id="8" name="object 3">
            <a:extLst>
              <a:ext uri="{FF2B5EF4-FFF2-40B4-BE49-F238E27FC236}">
                <a16:creationId xmlns:a16="http://schemas.microsoft.com/office/drawing/2014/main" id="{58463B22-203A-4B96-907C-195CC1CD893D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231546" y="2487388"/>
            <a:ext cx="3564816" cy="2435224"/>
          </a:xfrm>
          <a:prstGeom prst="rect">
            <a:avLst/>
          </a:prstGeom>
        </p:spPr>
      </p:pic>
      <p:pic>
        <p:nvPicPr>
          <p:cNvPr id="9" name="object 3">
            <a:extLst>
              <a:ext uri="{FF2B5EF4-FFF2-40B4-BE49-F238E27FC236}">
                <a16:creationId xmlns:a16="http://schemas.microsoft.com/office/drawing/2014/main" id="{8CD56571-E0C8-4762-90FC-93AFD951AA22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502150" y="5149212"/>
            <a:ext cx="1149350" cy="2255872"/>
          </a:xfrm>
          <a:prstGeom prst="rect">
            <a:avLst/>
          </a:prstGeom>
        </p:spPr>
      </p:pic>
      <p:pic>
        <p:nvPicPr>
          <p:cNvPr id="11" name="object 3">
            <a:extLst>
              <a:ext uri="{FF2B5EF4-FFF2-40B4-BE49-F238E27FC236}">
                <a16:creationId xmlns:a16="http://schemas.microsoft.com/office/drawing/2014/main" id="{9065E0BA-285E-4D10-98F5-DEA8E0B11844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551396" y="4922612"/>
            <a:ext cx="1748304" cy="1925319"/>
          </a:xfrm>
          <a:prstGeom prst="rect">
            <a:avLst/>
          </a:prstGeom>
        </p:spPr>
      </p:pic>
      <p:pic>
        <p:nvPicPr>
          <p:cNvPr id="12" name="Picture 11" descr="See the source image">
            <a:extLst>
              <a:ext uri="{FF2B5EF4-FFF2-40B4-BE49-F238E27FC236}">
                <a16:creationId xmlns:a16="http://schemas.microsoft.com/office/drawing/2014/main" id="{94392191-7BAC-4AE5-8807-2326CAC50F98}"/>
              </a:ext>
            </a:extLst>
          </p:cNvPr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55" b="2884"/>
          <a:stretch/>
        </p:blipFill>
        <p:spPr bwMode="auto">
          <a:xfrm>
            <a:off x="660474" y="2744685"/>
            <a:ext cx="2044700" cy="212025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7803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3">
            <a:extLst>
              <a:ext uri="{FF2B5EF4-FFF2-40B4-BE49-F238E27FC236}">
                <a16:creationId xmlns:a16="http://schemas.microsoft.com/office/drawing/2014/main" id="{150DB4EB-EAD5-4951-B83E-8C652177FDB3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2100" y="262685"/>
            <a:ext cx="3261359" cy="2435224"/>
          </a:xfrm>
          <a:prstGeom prst="rect">
            <a:avLst/>
          </a:prstGeom>
        </p:spPr>
      </p:pic>
      <p:pic>
        <p:nvPicPr>
          <p:cNvPr id="6" name="object 3">
            <a:extLst>
              <a:ext uri="{FF2B5EF4-FFF2-40B4-BE49-F238E27FC236}">
                <a16:creationId xmlns:a16="http://schemas.microsoft.com/office/drawing/2014/main" id="{B6FBA6F7-3B9A-4090-91E6-20400664FB12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5333" y="5075463"/>
            <a:ext cx="3488615" cy="2015174"/>
          </a:xfrm>
          <a:prstGeom prst="rect">
            <a:avLst/>
          </a:prstGeom>
        </p:spPr>
      </p:pic>
      <p:pic>
        <p:nvPicPr>
          <p:cNvPr id="7" name="object 3">
            <a:extLst>
              <a:ext uri="{FF2B5EF4-FFF2-40B4-BE49-F238E27FC236}">
                <a16:creationId xmlns:a16="http://schemas.microsoft.com/office/drawing/2014/main" id="{36ADDEF7-CB0A-41F1-AB8B-836479383BB6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946900" y="218374"/>
            <a:ext cx="3352800" cy="2039052"/>
          </a:xfrm>
          <a:prstGeom prst="rect">
            <a:avLst/>
          </a:prstGeom>
        </p:spPr>
      </p:pic>
      <p:pic>
        <p:nvPicPr>
          <p:cNvPr id="8" name="object 3">
            <a:extLst>
              <a:ext uri="{FF2B5EF4-FFF2-40B4-BE49-F238E27FC236}">
                <a16:creationId xmlns:a16="http://schemas.microsoft.com/office/drawing/2014/main" id="{58463B22-203A-4B96-907C-195CC1CD893D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231546" y="2487388"/>
            <a:ext cx="3564816" cy="2435224"/>
          </a:xfrm>
          <a:prstGeom prst="rect">
            <a:avLst/>
          </a:prstGeom>
        </p:spPr>
      </p:pic>
      <p:pic>
        <p:nvPicPr>
          <p:cNvPr id="9" name="object 3">
            <a:extLst>
              <a:ext uri="{FF2B5EF4-FFF2-40B4-BE49-F238E27FC236}">
                <a16:creationId xmlns:a16="http://schemas.microsoft.com/office/drawing/2014/main" id="{8CD56571-E0C8-4762-90FC-93AFD951AA22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502150" y="5149212"/>
            <a:ext cx="1149350" cy="2255872"/>
          </a:xfrm>
          <a:prstGeom prst="rect">
            <a:avLst/>
          </a:prstGeom>
        </p:spPr>
      </p:pic>
      <p:pic>
        <p:nvPicPr>
          <p:cNvPr id="11" name="object 3">
            <a:extLst>
              <a:ext uri="{FF2B5EF4-FFF2-40B4-BE49-F238E27FC236}">
                <a16:creationId xmlns:a16="http://schemas.microsoft.com/office/drawing/2014/main" id="{9065E0BA-285E-4D10-98F5-DEA8E0B11844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448582" y="4695825"/>
            <a:ext cx="1748304" cy="1925319"/>
          </a:xfrm>
          <a:prstGeom prst="rect">
            <a:avLst/>
          </a:prstGeom>
        </p:spPr>
      </p:pic>
      <p:pic>
        <p:nvPicPr>
          <p:cNvPr id="12" name="Picture 11" descr="See the source image">
            <a:extLst>
              <a:ext uri="{FF2B5EF4-FFF2-40B4-BE49-F238E27FC236}">
                <a16:creationId xmlns:a16="http://schemas.microsoft.com/office/drawing/2014/main" id="{C9773373-AE08-49BF-A437-32ABD7C7C58F}"/>
              </a:ext>
            </a:extLst>
          </p:cNvPr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55" b="2884"/>
          <a:stretch/>
        </p:blipFill>
        <p:spPr bwMode="auto">
          <a:xfrm>
            <a:off x="660474" y="2744685"/>
            <a:ext cx="2044700" cy="212025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3481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3">
            <a:extLst>
              <a:ext uri="{FF2B5EF4-FFF2-40B4-BE49-F238E27FC236}">
                <a16:creationId xmlns:a16="http://schemas.microsoft.com/office/drawing/2014/main" id="{150DB4EB-EAD5-4951-B83E-8C652177FDB3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2100" y="262685"/>
            <a:ext cx="3261359" cy="2435224"/>
          </a:xfrm>
          <a:prstGeom prst="rect">
            <a:avLst/>
          </a:prstGeom>
        </p:spPr>
      </p:pic>
      <p:pic>
        <p:nvPicPr>
          <p:cNvPr id="6" name="object 3">
            <a:extLst>
              <a:ext uri="{FF2B5EF4-FFF2-40B4-BE49-F238E27FC236}">
                <a16:creationId xmlns:a16="http://schemas.microsoft.com/office/drawing/2014/main" id="{B6FBA6F7-3B9A-4090-91E6-20400664FB12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5333" y="5075463"/>
            <a:ext cx="3488615" cy="2015174"/>
          </a:xfrm>
          <a:prstGeom prst="rect">
            <a:avLst/>
          </a:prstGeom>
        </p:spPr>
      </p:pic>
      <p:pic>
        <p:nvPicPr>
          <p:cNvPr id="7" name="object 3">
            <a:extLst>
              <a:ext uri="{FF2B5EF4-FFF2-40B4-BE49-F238E27FC236}">
                <a16:creationId xmlns:a16="http://schemas.microsoft.com/office/drawing/2014/main" id="{36ADDEF7-CB0A-41F1-AB8B-836479383BB6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946900" y="218374"/>
            <a:ext cx="3352800" cy="2039052"/>
          </a:xfrm>
          <a:prstGeom prst="rect">
            <a:avLst/>
          </a:prstGeom>
        </p:spPr>
      </p:pic>
      <p:pic>
        <p:nvPicPr>
          <p:cNvPr id="8" name="object 3">
            <a:extLst>
              <a:ext uri="{FF2B5EF4-FFF2-40B4-BE49-F238E27FC236}">
                <a16:creationId xmlns:a16="http://schemas.microsoft.com/office/drawing/2014/main" id="{58463B22-203A-4B96-907C-195CC1CD893D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231546" y="2487388"/>
            <a:ext cx="3564816" cy="2435224"/>
          </a:xfrm>
          <a:prstGeom prst="rect">
            <a:avLst/>
          </a:prstGeom>
        </p:spPr>
      </p:pic>
      <p:pic>
        <p:nvPicPr>
          <p:cNvPr id="9" name="object 3">
            <a:extLst>
              <a:ext uri="{FF2B5EF4-FFF2-40B4-BE49-F238E27FC236}">
                <a16:creationId xmlns:a16="http://schemas.microsoft.com/office/drawing/2014/main" id="{8CD56571-E0C8-4762-90FC-93AFD951AA22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502150" y="5149212"/>
            <a:ext cx="1149350" cy="2255872"/>
          </a:xfrm>
          <a:prstGeom prst="rect">
            <a:avLst/>
          </a:prstGeom>
        </p:spPr>
      </p:pic>
      <p:pic>
        <p:nvPicPr>
          <p:cNvPr id="11" name="object 3">
            <a:extLst>
              <a:ext uri="{FF2B5EF4-FFF2-40B4-BE49-F238E27FC236}">
                <a16:creationId xmlns:a16="http://schemas.microsoft.com/office/drawing/2014/main" id="{9065E0BA-285E-4D10-98F5-DEA8E0B11844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448582" y="4772025"/>
            <a:ext cx="1748304" cy="1925319"/>
          </a:xfrm>
          <a:prstGeom prst="rect">
            <a:avLst/>
          </a:prstGeom>
        </p:spPr>
      </p:pic>
      <p:pic>
        <p:nvPicPr>
          <p:cNvPr id="12" name="Picture 11" descr="See the source image">
            <a:extLst>
              <a:ext uri="{FF2B5EF4-FFF2-40B4-BE49-F238E27FC236}">
                <a16:creationId xmlns:a16="http://schemas.microsoft.com/office/drawing/2014/main" id="{D9BFAC74-268A-464F-9E99-3D7E1C0C67D9}"/>
              </a:ext>
            </a:extLst>
          </p:cNvPr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55" b="2884"/>
          <a:stretch/>
        </p:blipFill>
        <p:spPr bwMode="auto">
          <a:xfrm>
            <a:off x="660474" y="2744685"/>
            <a:ext cx="2044700" cy="212025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1971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3">
            <a:extLst>
              <a:ext uri="{FF2B5EF4-FFF2-40B4-BE49-F238E27FC236}">
                <a16:creationId xmlns:a16="http://schemas.microsoft.com/office/drawing/2014/main" id="{150DB4EB-EAD5-4951-B83E-8C652177FDB3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2100" y="262685"/>
            <a:ext cx="3261359" cy="2435224"/>
          </a:xfrm>
          <a:prstGeom prst="rect">
            <a:avLst/>
          </a:prstGeom>
        </p:spPr>
      </p:pic>
      <p:pic>
        <p:nvPicPr>
          <p:cNvPr id="6" name="object 3">
            <a:extLst>
              <a:ext uri="{FF2B5EF4-FFF2-40B4-BE49-F238E27FC236}">
                <a16:creationId xmlns:a16="http://schemas.microsoft.com/office/drawing/2014/main" id="{B6FBA6F7-3B9A-4090-91E6-20400664FB12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5333" y="5075463"/>
            <a:ext cx="3488615" cy="2015174"/>
          </a:xfrm>
          <a:prstGeom prst="rect">
            <a:avLst/>
          </a:prstGeom>
        </p:spPr>
      </p:pic>
      <p:pic>
        <p:nvPicPr>
          <p:cNvPr id="7" name="object 3">
            <a:extLst>
              <a:ext uri="{FF2B5EF4-FFF2-40B4-BE49-F238E27FC236}">
                <a16:creationId xmlns:a16="http://schemas.microsoft.com/office/drawing/2014/main" id="{36ADDEF7-CB0A-41F1-AB8B-836479383BB6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946900" y="218374"/>
            <a:ext cx="3352800" cy="2039052"/>
          </a:xfrm>
          <a:prstGeom prst="rect">
            <a:avLst/>
          </a:prstGeom>
        </p:spPr>
      </p:pic>
      <p:pic>
        <p:nvPicPr>
          <p:cNvPr id="8" name="object 3">
            <a:extLst>
              <a:ext uri="{FF2B5EF4-FFF2-40B4-BE49-F238E27FC236}">
                <a16:creationId xmlns:a16="http://schemas.microsoft.com/office/drawing/2014/main" id="{58463B22-203A-4B96-907C-195CC1CD893D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231546" y="2487388"/>
            <a:ext cx="3564816" cy="2435224"/>
          </a:xfrm>
          <a:prstGeom prst="rect">
            <a:avLst/>
          </a:prstGeom>
        </p:spPr>
      </p:pic>
      <p:pic>
        <p:nvPicPr>
          <p:cNvPr id="9" name="object 3">
            <a:extLst>
              <a:ext uri="{FF2B5EF4-FFF2-40B4-BE49-F238E27FC236}">
                <a16:creationId xmlns:a16="http://schemas.microsoft.com/office/drawing/2014/main" id="{8CD56571-E0C8-4762-90FC-93AFD951AA22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502150" y="5149212"/>
            <a:ext cx="1149350" cy="2255872"/>
          </a:xfrm>
          <a:prstGeom prst="rect">
            <a:avLst/>
          </a:prstGeom>
        </p:spPr>
      </p:pic>
      <p:pic>
        <p:nvPicPr>
          <p:cNvPr id="11" name="object 3">
            <a:extLst>
              <a:ext uri="{FF2B5EF4-FFF2-40B4-BE49-F238E27FC236}">
                <a16:creationId xmlns:a16="http://schemas.microsoft.com/office/drawing/2014/main" id="{9065E0BA-285E-4D10-98F5-DEA8E0B11844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284622" y="4827074"/>
            <a:ext cx="1748304" cy="1925319"/>
          </a:xfrm>
          <a:prstGeom prst="rect">
            <a:avLst/>
          </a:prstGeom>
        </p:spPr>
      </p:pic>
      <p:pic>
        <p:nvPicPr>
          <p:cNvPr id="12" name="Picture 11" descr="See the source image">
            <a:extLst>
              <a:ext uri="{FF2B5EF4-FFF2-40B4-BE49-F238E27FC236}">
                <a16:creationId xmlns:a16="http://schemas.microsoft.com/office/drawing/2014/main" id="{8DA8E433-AE4A-4AB0-8DE5-78FA0EC97E1A}"/>
              </a:ext>
            </a:extLst>
          </p:cNvPr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55" b="2884"/>
          <a:stretch/>
        </p:blipFill>
        <p:spPr bwMode="auto">
          <a:xfrm>
            <a:off x="660474" y="2744685"/>
            <a:ext cx="2044700" cy="212025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4432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3">
            <a:extLst>
              <a:ext uri="{FF2B5EF4-FFF2-40B4-BE49-F238E27FC236}">
                <a16:creationId xmlns:a16="http://schemas.microsoft.com/office/drawing/2014/main" id="{150DB4EB-EAD5-4951-B83E-8C652177FDB3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2100" y="262685"/>
            <a:ext cx="3261359" cy="2435224"/>
          </a:xfrm>
          <a:prstGeom prst="rect">
            <a:avLst/>
          </a:prstGeom>
        </p:spPr>
      </p:pic>
      <p:pic>
        <p:nvPicPr>
          <p:cNvPr id="6" name="object 3">
            <a:extLst>
              <a:ext uri="{FF2B5EF4-FFF2-40B4-BE49-F238E27FC236}">
                <a16:creationId xmlns:a16="http://schemas.microsoft.com/office/drawing/2014/main" id="{B6FBA6F7-3B9A-4090-91E6-20400664FB12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5333" y="5075463"/>
            <a:ext cx="3488615" cy="2015174"/>
          </a:xfrm>
          <a:prstGeom prst="rect">
            <a:avLst/>
          </a:prstGeom>
        </p:spPr>
      </p:pic>
      <p:pic>
        <p:nvPicPr>
          <p:cNvPr id="7" name="object 3">
            <a:extLst>
              <a:ext uri="{FF2B5EF4-FFF2-40B4-BE49-F238E27FC236}">
                <a16:creationId xmlns:a16="http://schemas.microsoft.com/office/drawing/2014/main" id="{36ADDEF7-CB0A-41F1-AB8B-836479383BB6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946900" y="218374"/>
            <a:ext cx="3352800" cy="2039052"/>
          </a:xfrm>
          <a:prstGeom prst="rect">
            <a:avLst/>
          </a:prstGeom>
        </p:spPr>
      </p:pic>
      <p:pic>
        <p:nvPicPr>
          <p:cNvPr id="8" name="object 3">
            <a:extLst>
              <a:ext uri="{FF2B5EF4-FFF2-40B4-BE49-F238E27FC236}">
                <a16:creationId xmlns:a16="http://schemas.microsoft.com/office/drawing/2014/main" id="{58463B22-203A-4B96-907C-195CC1CD893D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231546" y="2487388"/>
            <a:ext cx="3564816" cy="2435224"/>
          </a:xfrm>
          <a:prstGeom prst="rect">
            <a:avLst/>
          </a:prstGeom>
        </p:spPr>
      </p:pic>
      <p:pic>
        <p:nvPicPr>
          <p:cNvPr id="9" name="object 3">
            <a:extLst>
              <a:ext uri="{FF2B5EF4-FFF2-40B4-BE49-F238E27FC236}">
                <a16:creationId xmlns:a16="http://schemas.microsoft.com/office/drawing/2014/main" id="{8CD56571-E0C8-4762-90FC-93AFD951AA22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502150" y="5149212"/>
            <a:ext cx="1149350" cy="2255872"/>
          </a:xfrm>
          <a:prstGeom prst="rect">
            <a:avLst/>
          </a:prstGeom>
        </p:spPr>
      </p:pic>
      <p:pic>
        <p:nvPicPr>
          <p:cNvPr id="11" name="object 3">
            <a:extLst>
              <a:ext uri="{FF2B5EF4-FFF2-40B4-BE49-F238E27FC236}">
                <a16:creationId xmlns:a16="http://schemas.microsoft.com/office/drawing/2014/main" id="{9065E0BA-285E-4D10-98F5-DEA8E0B11844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394700" y="5299152"/>
            <a:ext cx="1748304" cy="1925319"/>
          </a:xfrm>
          <a:prstGeom prst="rect">
            <a:avLst/>
          </a:prstGeom>
        </p:spPr>
      </p:pic>
      <p:pic>
        <p:nvPicPr>
          <p:cNvPr id="12" name="Picture 11" descr="See the source image">
            <a:extLst>
              <a:ext uri="{FF2B5EF4-FFF2-40B4-BE49-F238E27FC236}">
                <a16:creationId xmlns:a16="http://schemas.microsoft.com/office/drawing/2014/main" id="{523AEEBA-5876-4827-80F8-983EB8B9A35A}"/>
              </a:ext>
            </a:extLst>
          </p:cNvPr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55" b="2884"/>
          <a:stretch/>
        </p:blipFill>
        <p:spPr bwMode="auto">
          <a:xfrm>
            <a:off x="660474" y="2744685"/>
            <a:ext cx="2044700" cy="212025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8715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3">
            <a:extLst>
              <a:ext uri="{FF2B5EF4-FFF2-40B4-BE49-F238E27FC236}">
                <a16:creationId xmlns:a16="http://schemas.microsoft.com/office/drawing/2014/main" id="{150DB4EB-EAD5-4951-B83E-8C652177FDB3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2100" y="262685"/>
            <a:ext cx="3261359" cy="2435224"/>
          </a:xfrm>
          <a:prstGeom prst="rect">
            <a:avLst/>
          </a:prstGeom>
        </p:spPr>
      </p:pic>
      <p:pic>
        <p:nvPicPr>
          <p:cNvPr id="6" name="object 3">
            <a:extLst>
              <a:ext uri="{FF2B5EF4-FFF2-40B4-BE49-F238E27FC236}">
                <a16:creationId xmlns:a16="http://schemas.microsoft.com/office/drawing/2014/main" id="{B6FBA6F7-3B9A-4090-91E6-20400664FB12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5333" y="5075463"/>
            <a:ext cx="3488615" cy="2015174"/>
          </a:xfrm>
          <a:prstGeom prst="rect">
            <a:avLst/>
          </a:prstGeom>
        </p:spPr>
      </p:pic>
      <p:pic>
        <p:nvPicPr>
          <p:cNvPr id="7" name="object 3">
            <a:extLst>
              <a:ext uri="{FF2B5EF4-FFF2-40B4-BE49-F238E27FC236}">
                <a16:creationId xmlns:a16="http://schemas.microsoft.com/office/drawing/2014/main" id="{36ADDEF7-CB0A-41F1-AB8B-836479383BB6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946900" y="218374"/>
            <a:ext cx="3352800" cy="2039052"/>
          </a:xfrm>
          <a:prstGeom prst="rect">
            <a:avLst/>
          </a:prstGeom>
        </p:spPr>
      </p:pic>
      <p:pic>
        <p:nvPicPr>
          <p:cNvPr id="8" name="object 3">
            <a:extLst>
              <a:ext uri="{FF2B5EF4-FFF2-40B4-BE49-F238E27FC236}">
                <a16:creationId xmlns:a16="http://schemas.microsoft.com/office/drawing/2014/main" id="{58463B22-203A-4B96-907C-195CC1CD893D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231546" y="2487388"/>
            <a:ext cx="3564816" cy="2435224"/>
          </a:xfrm>
          <a:prstGeom prst="rect">
            <a:avLst/>
          </a:prstGeom>
        </p:spPr>
      </p:pic>
      <p:pic>
        <p:nvPicPr>
          <p:cNvPr id="9" name="object 3">
            <a:extLst>
              <a:ext uri="{FF2B5EF4-FFF2-40B4-BE49-F238E27FC236}">
                <a16:creationId xmlns:a16="http://schemas.microsoft.com/office/drawing/2014/main" id="{8CD56571-E0C8-4762-90FC-93AFD951AA22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502150" y="5149212"/>
            <a:ext cx="1149350" cy="2255872"/>
          </a:xfrm>
          <a:prstGeom prst="rect">
            <a:avLst/>
          </a:prstGeom>
        </p:spPr>
      </p:pic>
      <p:pic>
        <p:nvPicPr>
          <p:cNvPr id="11" name="object 3">
            <a:extLst>
              <a:ext uri="{FF2B5EF4-FFF2-40B4-BE49-F238E27FC236}">
                <a16:creationId xmlns:a16="http://schemas.microsoft.com/office/drawing/2014/main" id="{9065E0BA-285E-4D10-98F5-DEA8E0B11844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318500" y="5165318"/>
            <a:ext cx="1748304" cy="1925319"/>
          </a:xfrm>
          <a:prstGeom prst="rect">
            <a:avLst/>
          </a:prstGeom>
        </p:spPr>
      </p:pic>
      <p:pic>
        <p:nvPicPr>
          <p:cNvPr id="12" name="Picture 11" descr="See the source image">
            <a:extLst>
              <a:ext uri="{FF2B5EF4-FFF2-40B4-BE49-F238E27FC236}">
                <a16:creationId xmlns:a16="http://schemas.microsoft.com/office/drawing/2014/main" id="{60D6DA2D-39E2-4827-AAD9-ED2EB8305D13}"/>
              </a:ext>
            </a:extLst>
          </p:cNvPr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55" b="2884"/>
          <a:stretch/>
        </p:blipFill>
        <p:spPr bwMode="auto">
          <a:xfrm>
            <a:off x="660474" y="2744685"/>
            <a:ext cx="2044700" cy="212025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2191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3">
            <a:extLst>
              <a:ext uri="{FF2B5EF4-FFF2-40B4-BE49-F238E27FC236}">
                <a16:creationId xmlns:a16="http://schemas.microsoft.com/office/drawing/2014/main" id="{150DB4EB-EAD5-4951-B83E-8C652177FDB3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0179" y="218374"/>
            <a:ext cx="3261359" cy="2435224"/>
          </a:xfrm>
          <a:prstGeom prst="rect">
            <a:avLst/>
          </a:prstGeom>
        </p:spPr>
      </p:pic>
      <p:pic>
        <p:nvPicPr>
          <p:cNvPr id="6" name="object 3">
            <a:extLst>
              <a:ext uri="{FF2B5EF4-FFF2-40B4-BE49-F238E27FC236}">
                <a16:creationId xmlns:a16="http://schemas.microsoft.com/office/drawing/2014/main" id="{B6FBA6F7-3B9A-4090-91E6-20400664FB12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5333" y="5075463"/>
            <a:ext cx="3488615" cy="2015174"/>
          </a:xfrm>
          <a:prstGeom prst="rect">
            <a:avLst/>
          </a:prstGeom>
        </p:spPr>
      </p:pic>
      <p:pic>
        <p:nvPicPr>
          <p:cNvPr id="7" name="object 3">
            <a:extLst>
              <a:ext uri="{FF2B5EF4-FFF2-40B4-BE49-F238E27FC236}">
                <a16:creationId xmlns:a16="http://schemas.microsoft.com/office/drawing/2014/main" id="{36ADDEF7-CB0A-41F1-AB8B-836479383BB6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946900" y="218374"/>
            <a:ext cx="3352800" cy="2039052"/>
          </a:xfrm>
          <a:prstGeom prst="rect">
            <a:avLst/>
          </a:prstGeom>
        </p:spPr>
      </p:pic>
      <p:pic>
        <p:nvPicPr>
          <p:cNvPr id="8" name="object 3">
            <a:extLst>
              <a:ext uri="{FF2B5EF4-FFF2-40B4-BE49-F238E27FC236}">
                <a16:creationId xmlns:a16="http://schemas.microsoft.com/office/drawing/2014/main" id="{58463B22-203A-4B96-907C-195CC1CD893D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231546" y="2487388"/>
            <a:ext cx="3564816" cy="2435224"/>
          </a:xfrm>
          <a:prstGeom prst="rect">
            <a:avLst/>
          </a:prstGeom>
        </p:spPr>
      </p:pic>
      <p:pic>
        <p:nvPicPr>
          <p:cNvPr id="9" name="object 3">
            <a:extLst>
              <a:ext uri="{FF2B5EF4-FFF2-40B4-BE49-F238E27FC236}">
                <a16:creationId xmlns:a16="http://schemas.microsoft.com/office/drawing/2014/main" id="{8CD56571-E0C8-4762-90FC-93AFD951AA22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502150" y="5149212"/>
            <a:ext cx="1149350" cy="2255872"/>
          </a:xfrm>
          <a:prstGeom prst="rect">
            <a:avLst/>
          </a:prstGeom>
        </p:spPr>
      </p:pic>
      <p:pic>
        <p:nvPicPr>
          <p:cNvPr id="11" name="object 3">
            <a:extLst>
              <a:ext uri="{FF2B5EF4-FFF2-40B4-BE49-F238E27FC236}">
                <a16:creationId xmlns:a16="http://schemas.microsoft.com/office/drawing/2014/main" id="{9065E0BA-285E-4D10-98F5-DEA8E0B11844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166100" y="5267557"/>
            <a:ext cx="1748304" cy="1925319"/>
          </a:xfrm>
          <a:prstGeom prst="rect">
            <a:avLst/>
          </a:prstGeom>
        </p:spPr>
      </p:pic>
      <p:pic>
        <p:nvPicPr>
          <p:cNvPr id="12" name="Picture 11" descr="See the source image">
            <a:extLst>
              <a:ext uri="{FF2B5EF4-FFF2-40B4-BE49-F238E27FC236}">
                <a16:creationId xmlns:a16="http://schemas.microsoft.com/office/drawing/2014/main" id="{1424F603-7E00-4DC5-842D-CF2135BEC03E}"/>
              </a:ext>
            </a:extLst>
          </p:cNvPr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55" b="2884"/>
          <a:stretch/>
        </p:blipFill>
        <p:spPr bwMode="auto">
          <a:xfrm>
            <a:off x="660474" y="2744685"/>
            <a:ext cx="2044700" cy="212025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2654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03700" y="6067425"/>
            <a:ext cx="3534537" cy="5969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l-GR" sz="3800" b="1" spc="-5" dirty="0">
                <a:latin typeface="Calibri"/>
                <a:cs typeface="Calibri"/>
              </a:rPr>
              <a:t>το</a:t>
            </a:r>
            <a:r>
              <a:rPr lang="el-GR" sz="3800" b="1" spc="-70" dirty="0">
                <a:latin typeface="Calibri"/>
                <a:cs typeface="Calibri"/>
              </a:rPr>
              <a:t> </a:t>
            </a:r>
            <a:r>
              <a:rPr lang="en-GB" sz="3800" b="1" spc="-70" dirty="0">
                <a:latin typeface="Calibri"/>
                <a:cs typeface="Calibri"/>
              </a:rPr>
              <a:t>  </a:t>
            </a:r>
            <a:r>
              <a:rPr lang="el-GR" sz="3800" b="1" spc="-5" dirty="0">
                <a:latin typeface="Calibri"/>
                <a:cs typeface="Calibri"/>
              </a:rPr>
              <a:t>σαλόνι</a:t>
            </a:r>
            <a:endParaRPr lang="el-GR" sz="3800" b="1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359" y="264907"/>
            <a:ext cx="10045700" cy="55283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46F1A84-2BDD-43D0-B69A-BE7AE91CA2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7525" y="2983866"/>
            <a:ext cx="5087719" cy="885547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E8B1242-86FC-48AB-9000-D3E1A008E085}"/>
              </a:ext>
            </a:extLst>
          </p:cNvPr>
          <p:cNvSpPr/>
          <p:nvPr/>
        </p:nvSpPr>
        <p:spPr>
          <a:xfrm>
            <a:off x="1802356" y="2593509"/>
            <a:ext cx="6183200" cy="177648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9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9E43F4B-EEA3-466C-A019-96DAF0A56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2356" y="4845465"/>
            <a:ext cx="7416390" cy="654923"/>
          </a:xfrm>
        </p:spPr>
        <p:txBody>
          <a:bodyPr/>
          <a:lstStyle/>
          <a:p>
            <a:r>
              <a:rPr lang="el-GR" sz="2456" b="1" dirty="0"/>
              <a:t>1. </a:t>
            </a:r>
            <a:r>
              <a:rPr lang="en-GB" sz="2456" b="1" dirty="0"/>
              <a:t>B</a:t>
            </a:r>
            <a:r>
              <a:rPr lang="el-GR" sz="2456" b="1" dirty="0"/>
              <a:t>ρες την κρυμμένη εικόνα.</a:t>
            </a:r>
            <a:br>
              <a:rPr lang="el-GR" sz="2456" b="1" dirty="0"/>
            </a:b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472272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F0CEB-DD59-4572-A78B-8D80D6E68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96CDC-B797-427F-9BEF-2792AA67F9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object 3">
            <a:extLst>
              <a:ext uri="{FF2B5EF4-FFF2-40B4-BE49-F238E27FC236}">
                <a16:creationId xmlns:a16="http://schemas.microsoft.com/office/drawing/2014/main" id="{779C567B-A64A-4BE1-B6D9-1F66AD15664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2450" y="424815"/>
            <a:ext cx="9569450" cy="53797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06582F-663A-49FA-83E3-1E41F9838B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64500" y="-4295775"/>
            <a:ext cx="22091778" cy="1562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20">
            <a:extLst>
              <a:ext uri="{FF2B5EF4-FFF2-40B4-BE49-F238E27FC236}">
                <a16:creationId xmlns:a16="http://schemas.microsoft.com/office/drawing/2014/main" id="{7F3F1C07-2710-47EC-A977-48E4D60DB3FE}"/>
              </a:ext>
            </a:extLst>
          </p:cNvPr>
          <p:cNvSpPr txBox="1">
            <a:spLocks/>
          </p:cNvSpPr>
          <p:nvPr/>
        </p:nvSpPr>
        <p:spPr>
          <a:xfrm>
            <a:off x="469900" y="1121270"/>
            <a:ext cx="6311196" cy="1156729"/>
          </a:xfrm>
          <a:prstGeom prst="roundRect">
            <a:avLst>
              <a:gd name="adj" fmla="val 9641"/>
            </a:avLst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l-GR" sz="4400" b="1" kern="0" dirty="0">
                <a:solidFill>
                  <a:schemeClr val="bg1"/>
                </a:solidFill>
              </a:rPr>
              <a:t>Τί</a:t>
            </a:r>
            <a:r>
              <a:rPr lang="en-GB" sz="4400" b="1" kern="0" dirty="0">
                <a:solidFill>
                  <a:schemeClr val="bg1"/>
                </a:solidFill>
              </a:rPr>
              <a:t>  </a:t>
            </a:r>
            <a:r>
              <a:rPr lang="el-GR" sz="4400" b="1" kern="0" dirty="0">
                <a:solidFill>
                  <a:schemeClr val="bg1"/>
                </a:solidFill>
              </a:rPr>
              <a:t> βλέπεις</a:t>
            </a:r>
            <a:r>
              <a:rPr lang="en-GB" sz="4400" b="1" kern="0" dirty="0">
                <a:solidFill>
                  <a:schemeClr val="bg1"/>
                </a:solidFill>
              </a:rPr>
              <a:t> </a:t>
            </a:r>
            <a:r>
              <a:rPr lang="el-GR" sz="3700" b="1" kern="0" dirty="0">
                <a:solidFill>
                  <a:schemeClr val="bg1"/>
                </a:solidFill>
              </a:rPr>
              <a:t>;</a:t>
            </a:r>
            <a:endParaRPr lang="en-GB" sz="37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77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49 -0.00084 C 0.00149 -0.07221 0.05968 -0.13057 0.13138 -0.13057 L 0.43082 -0.13057 C 0.50267 -0.13057 0.56072 -0.07221 0.56072 -0.00084 L 0.56072 0.29429 C 0.56072 0.36586 0.50267 0.42632 0.43082 0.42632 L 0.13138 0.42632 C 0.05968 0.42632 0.00149 0.36586 0.00149 0.29429 L 0.00149 -0.00084 Z " pathEditMode="relative" rAng="0" ptsTypes="AAAAAAA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54" y="1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B39EF-EA8D-4357-AB75-95E4BA02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5957019"/>
            <a:ext cx="9624060" cy="553998"/>
          </a:xfrm>
        </p:spPr>
        <p:txBody>
          <a:bodyPr/>
          <a:lstStyle/>
          <a:p>
            <a:pPr algn="ctr"/>
            <a:r>
              <a:rPr lang="el-CY" sz="3600" dirty="0"/>
              <a:t>το σπίτι</a:t>
            </a:r>
            <a:endParaRPr lang="en-GB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3181A-C92B-4FDA-885B-DF0CD9B7D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276999"/>
          </a:xfrm>
        </p:spPr>
        <p:txBody>
          <a:bodyPr/>
          <a:lstStyle/>
          <a:p>
            <a:r>
              <a:rPr lang="el-CY" dirty="0"/>
              <a:t>τ</a:t>
            </a:r>
            <a:endParaRPr lang="en-GB" dirty="0"/>
          </a:p>
        </p:txBody>
      </p:sp>
      <p:pic>
        <p:nvPicPr>
          <p:cNvPr id="5" name="object 3">
            <a:extLst>
              <a:ext uri="{FF2B5EF4-FFF2-40B4-BE49-F238E27FC236}">
                <a16:creationId xmlns:a16="http://schemas.microsoft.com/office/drawing/2014/main" id="{8B3B2BE2-5308-48F7-A0C7-9F8B0FE57590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2450" y="424815"/>
            <a:ext cx="9569450" cy="537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2370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0">
            <a:extLst>
              <a:ext uri="{FF2B5EF4-FFF2-40B4-BE49-F238E27FC236}">
                <a16:creationId xmlns:a16="http://schemas.microsoft.com/office/drawing/2014/main" id="{C36981C2-ADB1-4AD7-AB92-08C82F066FB7}"/>
              </a:ext>
            </a:extLst>
          </p:cNvPr>
          <p:cNvSpPr txBox="1">
            <a:spLocks/>
          </p:cNvSpPr>
          <p:nvPr/>
        </p:nvSpPr>
        <p:spPr>
          <a:xfrm>
            <a:off x="2997904" y="338696"/>
            <a:ext cx="5813604" cy="703218"/>
          </a:xfrm>
          <a:prstGeom prst="roundRect">
            <a:avLst>
              <a:gd name="adj" fmla="val 9641"/>
            </a:avLst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53" b="1" kern="0" dirty="0">
                <a:solidFill>
                  <a:schemeClr val="bg1"/>
                </a:solidFill>
              </a:rPr>
              <a:t>Τί</a:t>
            </a:r>
            <a:r>
              <a:rPr lang="en-GB" sz="3253" b="1" kern="0" dirty="0">
                <a:solidFill>
                  <a:schemeClr val="bg1"/>
                </a:solidFill>
              </a:rPr>
              <a:t>  </a:t>
            </a:r>
            <a:r>
              <a:rPr lang="el-GR" sz="3253" b="1" kern="0" dirty="0">
                <a:solidFill>
                  <a:schemeClr val="bg1"/>
                </a:solidFill>
              </a:rPr>
              <a:t> βλέπεις</a:t>
            </a:r>
            <a:r>
              <a:rPr lang="en-GB" sz="3253" b="1" kern="0" dirty="0">
                <a:solidFill>
                  <a:schemeClr val="bg1"/>
                </a:solidFill>
              </a:rPr>
              <a:t> </a:t>
            </a:r>
            <a:r>
              <a:rPr lang="el-GR" sz="3253" b="1" kern="0" dirty="0">
                <a:solidFill>
                  <a:schemeClr val="bg1"/>
                </a:solidFill>
              </a:rPr>
              <a:t>;</a:t>
            </a:r>
            <a:endParaRPr lang="en-GB" sz="3253" b="1" kern="0" dirty="0">
              <a:solidFill>
                <a:schemeClr val="bg1"/>
              </a:solidFill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D88ABB46-EEBF-4A39-94F8-CB3DFAE66F67}"/>
              </a:ext>
            </a:extLst>
          </p:cNvPr>
          <p:cNvSpPr txBox="1"/>
          <p:nvPr/>
        </p:nvSpPr>
        <p:spPr>
          <a:xfrm>
            <a:off x="4203700" y="6067425"/>
            <a:ext cx="3534537" cy="5969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l-GR" sz="3800" b="1" spc="-5" dirty="0">
                <a:latin typeface="Calibri"/>
                <a:cs typeface="Calibri"/>
              </a:rPr>
              <a:t>το</a:t>
            </a:r>
            <a:r>
              <a:rPr lang="el-GR" sz="3800" b="1" spc="-70" dirty="0">
                <a:latin typeface="Calibri"/>
                <a:cs typeface="Calibri"/>
              </a:rPr>
              <a:t> </a:t>
            </a:r>
            <a:r>
              <a:rPr lang="en-GB" sz="3800" b="1" spc="-70" dirty="0">
                <a:latin typeface="Calibri"/>
                <a:cs typeface="Calibri"/>
              </a:rPr>
              <a:t>  </a:t>
            </a:r>
            <a:r>
              <a:rPr lang="el-GR" sz="3800" b="1" spc="-5" dirty="0">
                <a:latin typeface="Calibri"/>
                <a:cs typeface="Calibri"/>
              </a:rPr>
              <a:t>σαλόνι</a:t>
            </a:r>
            <a:endParaRPr lang="el-GR" sz="3800" b="1" dirty="0">
              <a:latin typeface="Calibri"/>
              <a:cs typeface="Calibri"/>
            </a:endParaRPr>
          </a:p>
        </p:txBody>
      </p:sp>
      <p:pic>
        <p:nvPicPr>
          <p:cNvPr id="7" name="object 3">
            <a:extLst>
              <a:ext uri="{FF2B5EF4-FFF2-40B4-BE49-F238E27FC236}">
                <a16:creationId xmlns:a16="http://schemas.microsoft.com/office/drawing/2014/main" id="{22F0EFE9-ADF7-45EF-9BA2-E44D8BB3837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9900" y="243952"/>
            <a:ext cx="10045700" cy="55283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A8DA7E3-7477-48D7-94EA-7DB1C1F3E3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35900" y="-4295775"/>
            <a:ext cx="22091778" cy="1562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20">
            <a:extLst>
              <a:ext uri="{FF2B5EF4-FFF2-40B4-BE49-F238E27FC236}">
                <a16:creationId xmlns:a16="http://schemas.microsoft.com/office/drawing/2014/main" id="{42354EBF-CAFC-4F03-B9DD-2AABA6E742D2}"/>
              </a:ext>
            </a:extLst>
          </p:cNvPr>
          <p:cNvSpPr txBox="1">
            <a:spLocks/>
          </p:cNvSpPr>
          <p:nvPr/>
        </p:nvSpPr>
        <p:spPr>
          <a:xfrm>
            <a:off x="469900" y="1121270"/>
            <a:ext cx="6311196" cy="1156729"/>
          </a:xfrm>
          <a:prstGeom prst="roundRect">
            <a:avLst>
              <a:gd name="adj" fmla="val 9641"/>
            </a:avLst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l-GR" sz="4400" b="1" kern="0" dirty="0">
                <a:solidFill>
                  <a:schemeClr val="bg1"/>
                </a:solidFill>
              </a:rPr>
              <a:t>Τί</a:t>
            </a:r>
            <a:r>
              <a:rPr lang="en-GB" sz="4400" b="1" kern="0" dirty="0">
                <a:solidFill>
                  <a:schemeClr val="bg1"/>
                </a:solidFill>
              </a:rPr>
              <a:t>  </a:t>
            </a:r>
            <a:r>
              <a:rPr lang="el-GR" sz="4400" b="1" kern="0" dirty="0">
                <a:solidFill>
                  <a:schemeClr val="bg1"/>
                </a:solidFill>
              </a:rPr>
              <a:t> βλέπεις</a:t>
            </a:r>
            <a:r>
              <a:rPr lang="en-GB" sz="4400" b="1" kern="0" dirty="0">
                <a:solidFill>
                  <a:schemeClr val="bg1"/>
                </a:solidFill>
              </a:rPr>
              <a:t> </a:t>
            </a:r>
            <a:r>
              <a:rPr lang="el-GR" sz="3700" b="1" kern="0" dirty="0">
                <a:solidFill>
                  <a:schemeClr val="bg1"/>
                </a:solidFill>
              </a:rPr>
              <a:t>;</a:t>
            </a:r>
            <a:endParaRPr lang="en-GB" sz="37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41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48 -0.00084 C 0.00148 -0.07221 0.05968 -0.13057 0.13138 -0.13057 L 0.43082 -0.13057 C 0.50267 -0.13057 0.56072 -0.07221 0.56072 -0.00084 L 0.56072 0.29429 C 0.56072 0.36586 0.50267 0.42632 0.43082 0.42632 L 0.13138 0.42632 C 0.05968 0.42632 0.00148 0.36586 0.00148 0.29429 L 0.00148 -0.00084 Z " pathEditMode="relative" rAng="0" ptsTypes="AAAAAAAAA">
                                      <p:cBhvr>
                                        <p:cTn id="1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54" y="1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03700" y="6067425"/>
            <a:ext cx="3534537" cy="5969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l-GR" sz="3800" b="1" spc="-5" dirty="0">
                <a:latin typeface="Calibri"/>
                <a:cs typeface="Calibri"/>
              </a:rPr>
              <a:t>το</a:t>
            </a:r>
            <a:r>
              <a:rPr lang="el-GR" sz="3800" b="1" spc="-70" dirty="0">
                <a:latin typeface="Calibri"/>
                <a:cs typeface="Calibri"/>
              </a:rPr>
              <a:t> </a:t>
            </a:r>
            <a:r>
              <a:rPr lang="en-GB" sz="3800" b="1" spc="-70" dirty="0">
                <a:latin typeface="Calibri"/>
                <a:cs typeface="Calibri"/>
              </a:rPr>
              <a:t>  </a:t>
            </a:r>
            <a:r>
              <a:rPr lang="el-GR" sz="3800" b="1" spc="-5" dirty="0">
                <a:latin typeface="Calibri"/>
                <a:cs typeface="Calibri"/>
              </a:rPr>
              <a:t>σαλόνι</a:t>
            </a:r>
            <a:endParaRPr lang="el-GR" sz="3800" b="1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359" y="297180"/>
            <a:ext cx="10045700" cy="5528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57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0">
            <a:extLst>
              <a:ext uri="{FF2B5EF4-FFF2-40B4-BE49-F238E27FC236}">
                <a16:creationId xmlns:a16="http://schemas.microsoft.com/office/drawing/2014/main" id="{D8B1070F-BD61-42A9-B37A-65E19AA2F711}"/>
              </a:ext>
            </a:extLst>
          </p:cNvPr>
          <p:cNvSpPr txBox="1">
            <a:spLocks/>
          </p:cNvSpPr>
          <p:nvPr/>
        </p:nvSpPr>
        <p:spPr>
          <a:xfrm>
            <a:off x="2997904" y="338696"/>
            <a:ext cx="5813604" cy="703218"/>
          </a:xfrm>
          <a:prstGeom prst="roundRect">
            <a:avLst>
              <a:gd name="adj" fmla="val 9641"/>
            </a:avLst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l-GR" sz="2546" b="1" kern="0" dirty="0">
                <a:solidFill>
                  <a:schemeClr val="bg1"/>
                </a:solidFill>
              </a:rPr>
              <a:t>Τί</a:t>
            </a:r>
            <a:r>
              <a:rPr lang="en-GB" sz="2546" b="1" kern="0" dirty="0">
                <a:solidFill>
                  <a:schemeClr val="bg1"/>
                </a:solidFill>
              </a:rPr>
              <a:t>  </a:t>
            </a:r>
            <a:r>
              <a:rPr lang="el-GR" sz="2546" b="1" kern="0" dirty="0">
                <a:solidFill>
                  <a:schemeClr val="bg1"/>
                </a:solidFill>
              </a:rPr>
              <a:t> βλέπεις</a:t>
            </a:r>
            <a:r>
              <a:rPr lang="en-GB" sz="2546" b="1" kern="0" dirty="0">
                <a:solidFill>
                  <a:schemeClr val="bg1"/>
                </a:solidFill>
              </a:rPr>
              <a:t> </a:t>
            </a:r>
            <a:r>
              <a:rPr lang="el-GR" sz="2546" b="1" kern="0" dirty="0">
                <a:solidFill>
                  <a:schemeClr val="bg1"/>
                </a:solidFill>
              </a:rPr>
              <a:t>;</a:t>
            </a:r>
            <a:endParaRPr lang="en-GB" sz="2546" b="1" kern="0" dirty="0">
              <a:solidFill>
                <a:schemeClr val="bg1"/>
              </a:solidFill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726E5845-B2A1-4EC8-AC85-2844371B02CE}"/>
              </a:ext>
            </a:extLst>
          </p:cNvPr>
          <p:cNvSpPr txBox="1"/>
          <p:nvPr/>
        </p:nvSpPr>
        <p:spPr>
          <a:xfrm>
            <a:off x="4636134" y="6018987"/>
            <a:ext cx="2539366" cy="5969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00" b="1" spc="-5" dirty="0">
                <a:latin typeface="Calibri"/>
                <a:cs typeface="Calibri"/>
              </a:rPr>
              <a:t>η</a:t>
            </a:r>
            <a:r>
              <a:rPr sz="3800" b="1" spc="-70" dirty="0">
                <a:latin typeface="Calibri"/>
                <a:cs typeface="Calibri"/>
              </a:rPr>
              <a:t> </a:t>
            </a:r>
            <a:r>
              <a:rPr lang="en-GB" sz="3800" b="1" spc="-70" dirty="0">
                <a:latin typeface="Calibri"/>
                <a:cs typeface="Calibri"/>
              </a:rPr>
              <a:t>  </a:t>
            </a:r>
            <a:r>
              <a:rPr sz="3800" b="1" spc="-5" dirty="0" err="1">
                <a:latin typeface="Calibri"/>
                <a:cs typeface="Calibri"/>
              </a:rPr>
              <a:t>κουζίν</a:t>
            </a:r>
            <a:r>
              <a:rPr sz="3800" b="1" spc="-5" dirty="0">
                <a:latin typeface="Calibri"/>
                <a:cs typeface="Calibri"/>
              </a:rPr>
              <a:t>α</a:t>
            </a:r>
            <a:endParaRPr sz="3800" b="1" dirty="0">
              <a:latin typeface="Calibri"/>
              <a:cs typeface="Calibri"/>
            </a:endParaRP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2CB2A76B-2271-47BA-830B-28D9F7F834C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2810" y="446405"/>
            <a:ext cx="8921750" cy="55924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E7FAF69-5B2C-483A-876E-199746C00A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35900" y="-4295775"/>
            <a:ext cx="22091778" cy="1562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20">
            <a:extLst>
              <a:ext uri="{FF2B5EF4-FFF2-40B4-BE49-F238E27FC236}">
                <a16:creationId xmlns:a16="http://schemas.microsoft.com/office/drawing/2014/main" id="{CE10C715-3492-4EFD-8FFA-110CA03A4679}"/>
              </a:ext>
            </a:extLst>
          </p:cNvPr>
          <p:cNvSpPr txBox="1">
            <a:spLocks/>
          </p:cNvSpPr>
          <p:nvPr/>
        </p:nvSpPr>
        <p:spPr>
          <a:xfrm>
            <a:off x="469900" y="1121270"/>
            <a:ext cx="6311196" cy="1156729"/>
          </a:xfrm>
          <a:prstGeom prst="roundRect">
            <a:avLst>
              <a:gd name="adj" fmla="val 9641"/>
            </a:avLst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l-GR" sz="4400" b="1" kern="0" dirty="0">
                <a:solidFill>
                  <a:schemeClr val="bg1"/>
                </a:solidFill>
              </a:rPr>
              <a:t>Τί</a:t>
            </a:r>
            <a:r>
              <a:rPr lang="en-GB" sz="4400" b="1" kern="0" dirty="0">
                <a:solidFill>
                  <a:schemeClr val="bg1"/>
                </a:solidFill>
              </a:rPr>
              <a:t>  </a:t>
            </a:r>
            <a:r>
              <a:rPr lang="el-GR" sz="4400" b="1" kern="0" dirty="0">
                <a:solidFill>
                  <a:schemeClr val="bg1"/>
                </a:solidFill>
              </a:rPr>
              <a:t> βλέπεις</a:t>
            </a:r>
            <a:r>
              <a:rPr lang="en-GB" sz="4400" b="1" kern="0" dirty="0">
                <a:solidFill>
                  <a:schemeClr val="bg1"/>
                </a:solidFill>
              </a:rPr>
              <a:t> </a:t>
            </a:r>
            <a:r>
              <a:rPr lang="el-GR" sz="3700" b="1" kern="0" dirty="0">
                <a:solidFill>
                  <a:schemeClr val="bg1"/>
                </a:solidFill>
              </a:rPr>
              <a:t>;</a:t>
            </a:r>
            <a:endParaRPr lang="en-GB" sz="3700" b="1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48 -0.00084 C 0.00148 -0.07221 0.05968 -0.13057 0.13138 -0.13057 L 0.43082 -0.13057 C 0.50267 -0.13057 0.56072 -0.07221 0.56072 -0.00084 L 0.56072 0.29429 C 0.56072 0.36586 0.50267 0.42632 0.43082 0.42632 L 0.13138 0.42632 C 0.05968 0.42632 0.00148 0.36586 0.00148 0.29429 L 0.00148 -0.00084 Z " pathEditMode="relative" rAng="0" ptsTypes="AAAAAAA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54" y="1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9A0C016E-C6CE-4EA3-9642-1EBAC5E8ECEF}"/>
              </a:ext>
            </a:extLst>
          </p:cNvPr>
          <p:cNvSpPr txBox="1"/>
          <p:nvPr/>
        </p:nvSpPr>
        <p:spPr>
          <a:xfrm>
            <a:off x="4636134" y="6018987"/>
            <a:ext cx="2539366" cy="5969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00" b="1" spc="-5" dirty="0">
                <a:latin typeface="Calibri"/>
                <a:cs typeface="Calibri"/>
              </a:rPr>
              <a:t>η</a:t>
            </a:r>
            <a:r>
              <a:rPr sz="3800" b="1" spc="-70" dirty="0">
                <a:latin typeface="Calibri"/>
                <a:cs typeface="Calibri"/>
              </a:rPr>
              <a:t> </a:t>
            </a:r>
            <a:r>
              <a:rPr lang="en-GB" sz="3800" b="1" spc="-70" dirty="0">
                <a:latin typeface="Calibri"/>
                <a:cs typeface="Calibri"/>
              </a:rPr>
              <a:t>  </a:t>
            </a:r>
            <a:r>
              <a:rPr sz="3800" b="1" spc="-5" dirty="0" err="1">
                <a:latin typeface="Calibri"/>
                <a:cs typeface="Calibri"/>
              </a:rPr>
              <a:t>κουζίν</a:t>
            </a:r>
            <a:r>
              <a:rPr sz="3800" b="1" spc="-5" dirty="0">
                <a:latin typeface="Calibri"/>
                <a:cs typeface="Calibri"/>
              </a:rPr>
              <a:t>α</a:t>
            </a:r>
            <a:endParaRPr sz="3800" b="1" dirty="0">
              <a:latin typeface="Calibri"/>
              <a:cs typeface="Calibri"/>
            </a:endParaRPr>
          </a:p>
        </p:txBody>
      </p:sp>
      <p:pic>
        <p:nvPicPr>
          <p:cNvPr id="5" name="object 3">
            <a:extLst>
              <a:ext uri="{FF2B5EF4-FFF2-40B4-BE49-F238E27FC236}">
                <a16:creationId xmlns:a16="http://schemas.microsoft.com/office/drawing/2014/main" id="{611C6817-31AA-481E-B155-1969ABDED0B1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92810" y="446405"/>
            <a:ext cx="8921750" cy="559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4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1DA72A42-7BEB-45DC-8736-B8EEFF2A1151}"/>
              </a:ext>
            </a:extLst>
          </p:cNvPr>
          <p:cNvSpPr txBox="1"/>
          <p:nvPr/>
        </p:nvSpPr>
        <p:spPr>
          <a:xfrm>
            <a:off x="3822700" y="6412143"/>
            <a:ext cx="4487037" cy="5969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00" b="1" spc="-5" dirty="0" err="1">
                <a:latin typeface="Calibri"/>
                <a:cs typeface="Calibri"/>
              </a:rPr>
              <a:t>το</a:t>
            </a:r>
            <a:r>
              <a:rPr sz="3800" b="1" spc="-60" dirty="0">
                <a:latin typeface="Calibri"/>
                <a:cs typeface="Calibri"/>
              </a:rPr>
              <a:t> </a:t>
            </a:r>
            <a:r>
              <a:rPr lang="en-GB" sz="3800" b="1" spc="-60" dirty="0">
                <a:latin typeface="Calibri"/>
                <a:cs typeface="Calibri"/>
              </a:rPr>
              <a:t>   </a:t>
            </a:r>
            <a:r>
              <a:rPr sz="3800" b="1" spc="-5" dirty="0">
                <a:latin typeface="Calibri"/>
                <a:cs typeface="Calibri"/>
              </a:rPr>
              <a:t>υπ</a:t>
            </a:r>
            <a:r>
              <a:rPr sz="3800" b="1" spc="-5" dirty="0" err="1">
                <a:latin typeface="Calibri"/>
                <a:cs typeface="Calibri"/>
              </a:rPr>
              <a:t>νοδωμάτιο</a:t>
            </a:r>
            <a:endParaRPr sz="3800" b="1" dirty="0">
              <a:latin typeface="Calibri"/>
              <a:cs typeface="Calibri"/>
            </a:endParaRP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B5DAA465-9C9A-40B6-8787-636D6A020550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84300" y="553749"/>
            <a:ext cx="8413750" cy="55073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2098549-008B-43F8-AF34-F8AAA0F997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35900" y="-4295775"/>
            <a:ext cx="22091778" cy="1562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20">
            <a:extLst>
              <a:ext uri="{FF2B5EF4-FFF2-40B4-BE49-F238E27FC236}">
                <a16:creationId xmlns:a16="http://schemas.microsoft.com/office/drawing/2014/main" id="{B9FFC98A-FDD3-4325-8F8C-A9A4E1C624BF}"/>
              </a:ext>
            </a:extLst>
          </p:cNvPr>
          <p:cNvSpPr txBox="1">
            <a:spLocks/>
          </p:cNvSpPr>
          <p:nvPr/>
        </p:nvSpPr>
        <p:spPr>
          <a:xfrm>
            <a:off x="469900" y="1121270"/>
            <a:ext cx="6311196" cy="1156729"/>
          </a:xfrm>
          <a:prstGeom prst="roundRect">
            <a:avLst>
              <a:gd name="adj" fmla="val 9641"/>
            </a:avLst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l-GR" sz="4400" b="1" kern="0" dirty="0">
                <a:solidFill>
                  <a:schemeClr val="bg1"/>
                </a:solidFill>
              </a:rPr>
              <a:t>Τί</a:t>
            </a:r>
            <a:r>
              <a:rPr lang="en-GB" sz="4400" b="1" kern="0" dirty="0">
                <a:solidFill>
                  <a:schemeClr val="bg1"/>
                </a:solidFill>
              </a:rPr>
              <a:t>  </a:t>
            </a:r>
            <a:r>
              <a:rPr lang="el-GR" sz="4400" b="1" kern="0" dirty="0">
                <a:solidFill>
                  <a:schemeClr val="bg1"/>
                </a:solidFill>
              </a:rPr>
              <a:t> βλέπεις</a:t>
            </a:r>
            <a:r>
              <a:rPr lang="en-GB" sz="4400" b="1" kern="0" dirty="0">
                <a:solidFill>
                  <a:schemeClr val="bg1"/>
                </a:solidFill>
              </a:rPr>
              <a:t> </a:t>
            </a:r>
            <a:r>
              <a:rPr lang="el-GR" sz="3700" b="1" kern="0" dirty="0">
                <a:solidFill>
                  <a:schemeClr val="bg1"/>
                </a:solidFill>
              </a:rPr>
              <a:t>;</a:t>
            </a:r>
            <a:endParaRPr lang="en-GB" sz="37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147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48 -0.00084 C 0.00148 -0.07221 0.05968 -0.13057 0.13138 -0.13057 L 0.43082 -0.13057 C 0.50267 -0.13057 0.56072 -0.07221 0.56072 -0.00084 L 0.56072 0.29429 C 0.56072 0.36586 0.50267 0.42632 0.43082 0.42632 L 0.13138 0.42632 C 0.05968 0.42632 0.00148 0.36586 0.00148 0.29429 L 0.00148 -0.00084 Z " pathEditMode="relative" rAng="0" ptsTypes="AAAAAAAAA">
                                      <p:cBhvr>
                                        <p:cTn id="1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54" y="1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1DA72A42-7BEB-45DC-8736-B8EEFF2A1151}"/>
              </a:ext>
            </a:extLst>
          </p:cNvPr>
          <p:cNvSpPr txBox="1"/>
          <p:nvPr/>
        </p:nvSpPr>
        <p:spPr>
          <a:xfrm>
            <a:off x="3822700" y="6412143"/>
            <a:ext cx="4487037" cy="5969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00" b="1" spc="-5" dirty="0" err="1">
                <a:latin typeface="Calibri"/>
                <a:cs typeface="Calibri"/>
              </a:rPr>
              <a:t>το</a:t>
            </a:r>
            <a:r>
              <a:rPr sz="3800" b="1" spc="-60" dirty="0">
                <a:latin typeface="Calibri"/>
                <a:cs typeface="Calibri"/>
              </a:rPr>
              <a:t> </a:t>
            </a:r>
            <a:r>
              <a:rPr lang="en-GB" sz="3800" b="1" spc="-60" dirty="0">
                <a:latin typeface="Calibri"/>
                <a:cs typeface="Calibri"/>
              </a:rPr>
              <a:t>   </a:t>
            </a:r>
            <a:r>
              <a:rPr sz="3800" b="1" spc="-5" dirty="0">
                <a:latin typeface="Calibri"/>
                <a:cs typeface="Calibri"/>
              </a:rPr>
              <a:t>υπ</a:t>
            </a:r>
            <a:r>
              <a:rPr sz="3800" b="1" spc="-5" dirty="0" err="1">
                <a:latin typeface="Calibri"/>
                <a:cs typeface="Calibri"/>
              </a:rPr>
              <a:t>νοδωμάτιο</a:t>
            </a:r>
            <a:endParaRPr sz="3800" b="1" dirty="0">
              <a:latin typeface="Calibri"/>
              <a:cs typeface="Calibri"/>
            </a:endParaRP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B5DAA465-9C9A-40B6-8787-636D6A020550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84300" y="553749"/>
            <a:ext cx="8413750" cy="550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23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0">
            <a:extLst>
              <a:ext uri="{FF2B5EF4-FFF2-40B4-BE49-F238E27FC236}">
                <a16:creationId xmlns:a16="http://schemas.microsoft.com/office/drawing/2014/main" id="{4CC39E4C-F1AA-4E12-8AB1-14AE2EAEF06F}"/>
              </a:ext>
            </a:extLst>
          </p:cNvPr>
          <p:cNvSpPr txBox="1">
            <a:spLocks/>
          </p:cNvSpPr>
          <p:nvPr/>
        </p:nvSpPr>
        <p:spPr>
          <a:xfrm>
            <a:off x="2997904" y="338696"/>
            <a:ext cx="5813604" cy="703218"/>
          </a:xfrm>
          <a:prstGeom prst="roundRect">
            <a:avLst>
              <a:gd name="adj" fmla="val 9641"/>
            </a:avLst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l-GR" sz="2546" b="1" kern="0" dirty="0">
                <a:solidFill>
                  <a:schemeClr val="bg1"/>
                </a:solidFill>
              </a:rPr>
              <a:t>Τί</a:t>
            </a:r>
            <a:r>
              <a:rPr lang="en-GB" sz="2546" b="1" kern="0" dirty="0">
                <a:solidFill>
                  <a:schemeClr val="bg1"/>
                </a:solidFill>
              </a:rPr>
              <a:t>  </a:t>
            </a:r>
            <a:r>
              <a:rPr lang="el-GR" sz="2546" b="1" kern="0" dirty="0">
                <a:solidFill>
                  <a:schemeClr val="bg1"/>
                </a:solidFill>
              </a:rPr>
              <a:t> βλέπεις</a:t>
            </a:r>
            <a:r>
              <a:rPr lang="en-GB" sz="2546" b="1" kern="0" dirty="0">
                <a:solidFill>
                  <a:schemeClr val="bg1"/>
                </a:solidFill>
              </a:rPr>
              <a:t> </a:t>
            </a:r>
            <a:r>
              <a:rPr lang="el-GR" sz="2546" b="1" kern="0" dirty="0">
                <a:solidFill>
                  <a:schemeClr val="bg1"/>
                </a:solidFill>
              </a:rPr>
              <a:t>;</a:t>
            </a:r>
            <a:endParaRPr lang="en-GB" sz="2546" b="1" kern="0" dirty="0">
              <a:solidFill>
                <a:schemeClr val="bg1"/>
              </a:solidFill>
            </a:endParaRPr>
          </a:p>
          <a:p>
            <a:endParaRPr lang="en-GB" sz="2546" kern="0" dirty="0">
              <a:solidFill>
                <a:schemeClr val="bg1"/>
              </a:solidFill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9EDA0790-8CD1-4853-9B12-9E56CF34E839}"/>
              </a:ext>
            </a:extLst>
          </p:cNvPr>
          <p:cNvSpPr txBox="1"/>
          <p:nvPr/>
        </p:nvSpPr>
        <p:spPr>
          <a:xfrm>
            <a:off x="3714432" y="6362754"/>
            <a:ext cx="3264535" cy="11945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00" b="1" spc="-5" dirty="0">
                <a:latin typeface="Calibri"/>
                <a:cs typeface="Calibri"/>
              </a:rPr>
              <a:t>η</a:t>
            </a:r>
            <a:r>
              <a:rPr sz="3800" b="1" spc="-35" dirty="0">
                <a:latin typeface="Calibri"/>
                <a:cs typeface="Calibri"/>
              </a:rPr>
              <a:t> </a:t>
            </a:r>
            <a:r>
              <a:rPr sz="3800" b="1" spc="-5" dirty="0" err="1">
                <a:latin typeface="Calibri"/>
                <a:cs typeface="Calibri"/>
              </a:rPr>
              <a:t>του</a:t>
            </a:r>
            <a:r>
              <a:rPr sz="3800" b="1" spc="-5" dirty="0">
                <a:latin typeface="Calibri"/>
                <a:cs typeface="Calibri"/>
              </a:rPr>
              <a:t>αλέτα</a:t>
            </a:r>
            <a:r>
              <a:rPr lang="en-GB" sz="3800" b="1" spc="-5" dirty="0">
                <a:latin typeface="Calibri"/>
                <a:cs typeface="Calibri"/>
              </a:rPr>
              <a:t> </a:t>
            </a:r>
            <a:r>
              <a:rPr sz="3800" b="1" spc="-5" dirty="0">
                <a:latin typeface="Calibri"/>
                <a:cs typeface="Calibri"/>
              </a:rPr>
              <a:t>/</a:t>
            </a:r>
            <a:endParaRPr lang="en-GB" sz="3800" b="1" spc="-5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00" b="1" spc="-5" dirty="0" err="1">
                <a:latin typeface="Calibri"/>
                <a:cs typeface="Calibri"/>
              </a:rPr>
              <a:t>το</a:t>
            </a:r>
            <a:r>
              <a:rPr sz="3800" b="1" spc="-20" dirty="0">
                <a:latin typeface="Calibri"/>
                <a:cs typeface="Calibri"/>
              </a:rPr>
              <a:t> </a:t>
            </a:r>
            <a:r>
              <a:rPr sz="3800" b="1" spc="-5" dirty="0">
                <a:latin typeface="Calibri"/>
                <a:cs typeface="Calibri"/>
              </a:rPr>
              <a:t>μπάνιο</a:t>
            </a:r>
            <a:endParaRPr sz="3800" b="1" dirty="0">
              <a:latin typeface="Calibri"/>
              <a:cs typeface="Calibri"/>
            </a:endParaRP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6BFD4D10-CEE3-4111-8469-C9BD6EC257D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717" y="868734"/>
            <a:ext cx="9129903" cy="5507355"/>
          </a:xfrm>
          <a:prstGeom prst="rect">
            <a:avLst/>
          </a:prstGeom>
        </p:spPr>
      </p:pic>
      <p:pic>
        <p:nvPicPr>
          <p:cNvPr id="7" name="object 3">
            <a:extLst>
              <a:ext uri="{FF2B5EF4-FFF2-40B4-BE49-F238E27FC236}">
                <a16:creationId xmlns:a16="http://schemas.microsoft.com/office/drawing/2014/main" id="{7661A09F-B395-4B34-9F9B-199C89062B5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7417" y="855399"/>
            <a:ext cx="9129903" cy="5507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ACF0140-05D0-466B-BA92-CF3CCC3BBA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35900" y="-4295775"/>
            <a:ext cx="22091778" cy="1562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20">
            <a:extLst>
              <a:ext uri="{FF2B5EF4-FFF2-40B4-BE49-F238E27FC236}">
                <a16:creationId xmlns:a16="http://schemas.microsoft.com/office/drawing/2014/main" id="{68A1C3A1-6CF4-44A5-9DBA-66FA255B4D34}"/>
              </a:ext>
            </a:extLst>
          </p:cNvPr>
          <p:cNvSpPr txBox="1">
            <a:spLocks/>
          </p:cNvSpPr>
          <p:nvPr/>
        </p:nvSpPr>
        <p:spPr>
          <a:xfrm>
            <a:off x="469900" y="1121270"/>
            <a:ext cx="6311196" cy="1156729"/>
          </a:xfrm>
          <a:prstGeom prst="roundRect">
            <a:avLst>
              <a:gd name="adj" fmla="val 9641"/>
            </a:avLst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l-GR" sz="4400" b="1" kern="0" dirty="0">
                <a:solidFill>
                  <a:schemeClr val="bg1"/>
                </a:solidFill>
              </a:rPr>
              <a:t>Τί</a:t>
            </a:r>
            <a:r>
              <a:rPr lang="en-GB" sz="4400" b="1" kern="0" dirty="0">
                <a:solidFill>
                  <a:schemeClr val="bg1"/>
                </a:solidFill>
              </a:rPr>
              <a:t>  </a:t>
            </a:r>
            <a:r>
              <a:rPr lang="el-GR" sz="4400" b="1" kern="0" dirty="0">
                <a:solidFill>
                  <a:schemeClr val="bg1"/>
                </a:solidFill>
              </a:rPr>
              <a:t> βλέπεις</a:t>
            </a:r>
            <a:r>
              <a:rPr lang="en-GB" sz="4400" b="1" kern="0" dirty="0">
                <a:solidFill>
                  <a:schemeClr val="bg1"/>
                </a:solidFill>
              </a:rPr>
              <a:t> </a:t>
            </a:r>
            <a:r>
              <a:rPr lang="el-GR" sz="3700" b="1" kern="0" dirty="0">
                <a:solidFill>
                  <a:schemeClr val="bg1"/>
                </a:solidFill>
              </a:rPr>
              <a:t>;</a:t>
            </a:r>
            <a:endParaRPr lang="en-GB" sz="3700" b="1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48 -0.00084 C 0.00148 -0.07221 0.05968 -0.13057 0.13138 -0.13057 L 0.43082 -0.13057 C 0.50267 -0.13057 0.56072 -0.07221 0.56072 -0.00084 L 0.56072 0.29429 C 0.56072 0.36586 0.50267 0.42632 0.43082 0.42632 L 0.13138 0.42632 C 0.05968 0.42632 0.00148 0.36586 0.00148 0.29429 L 0.00148 -0.00084 Z " pathEditMode="relative" rAng="0" ptsTypes="AAAAAAAAA">
                                      <p:cBhvr>
                                        <p:cTn id="1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54" y="1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22700" y="6412143"/>
            <a:ext cx="4487037" cy="5969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00" b="1" spc="-5" dirty="0" err="1">
                <a:latin typeface="Calibri"/>
                <a:cs typeface="Calibri"/>
              </a:rPr>
              <a:t>το</a:t>
            </a:r>
            <a:r>
              <a:rPr sz="3800" b="1" spc="-60" dirty="0">
                <a:latin typeface="Calibri"/>
                <a:cs typeface="Calibri"/>
              </a:rPr>
              <a:t> </a:t>
            </a:r>
            <a:r>
              <a:rPr lang="en-GB" sz="3800" b="1" spc="-60" dirty="0">
                <a:latin typeface="Calibri"/>
                <a:cs typeface="Calibri"/>
              </a:rPr>
              <a:t>   </a:t>
            </a:r>
            <a:r>
              <a:rPr sz="3800" b="1" spc="-5" dirty="0">
                <a:latin typeface="Calibri"/>
                <a:cs typeface="Calibri"/>
              </a:rPr>
              <a:t>υπ</a:t>
            </a:r>
            <a:r>
              <a:rPr sz="3800" b="1" spc="-5" dirty="0" err="1">
                <a:latin typeface="Calibri"/>
                <a:cs typeface="Calibri"/>
              </a:rPr>
              <a:t>νοδωμάτιο</a:t>
            </a:r>
            <a:endParaRPr sz="3800" b="1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84300" y="553749"/>
            <a:ext cx="8413750" cy="55073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F6015F8C-421A-46ED-A565-108746213BCF}"/>
              </a:ext>
            </a:extLst>
          </p:cNvPr>
          <p:cNvSpPr txBox="1"/>
          <p:nvPr/>
        </p:nvSpPr>
        <p:spPr>
          <a:xfrm>
            <a:off x="3714115" y="5741670"/>
            <a:ext cx="3264535" cy="11945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00" b="1" spc="-5" dirty="0">
                <a:latin typeface="Calibri"/>
                <a:cs typeface="Calibri"/>
              </a:rPr>
              <a:t>η</a:t>
            </a:r>
            <a:r>
              <a:rPr sz="3800" b="1" spc="-35" dirty="0">
                <a:latin typeface="Calibri"/>
                <a:cs typeface="Calibri"/>
              </a:rPr>
              <a:t> </a:t>
            </a:r>
            <a:r>
              <a:rPr sz="3800" b="1" spc="-5" dirty="0" err="1">
                <a:latin typeface="Calibri"/>
                <a:cs typeface="Calibri"/>
              </a:rPr>
              <a:t>του</a:t>
            </a:r>
            <a:r>
              <a:rPr sz="3800" b="1" spc="-5" dirty="0">
                <a:latin typeface="Calibri"/>
                <a:cs typeface="Calibri"/>
              </a:rPr>
              <a:t>αλέτα</a:t>
            </a:r>
            <a:r>
              <a:rPr lang="en-GB" sz="3800" b="1" spc="-5" dirty="0">
                <a:latin typeface="Calibri"/>
                <a:cs typeface="Calibri"/>
              </a:rPr>
              <a:t> </a:t>
            </a:r>
            <a:r>
              <a:rPr sz="3800" b="1" spc="-5" dirty="0">
                <a:latin typeface="Calibri"/>
                <a:cs typeface="Calibri"/>
              </a:rPr>
              <a:t>/</a:t>
            </a:r>
            <a:endParaRPr lang="en-GB" sz="3800" b="1" spc="-5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00" b="1" spc="-5" dirty="0" err="1">
                <a:latin typeface="Calibri"/>
                <a:cs typeface="Calibri"/>
              </a:rPr>
              <a:t>το</a:t>
            </a:r>
            <a:r>
              <a:rPr sz="3800" b="1" spc="-20" dirty="0">
                <a:latin typeface="Calibri"/>
                <a:cs typeface="Calibri"/>
              </a:rPr>
              <a:t> </a:t>
            </a:r>
            <a:r>
              <a:rPr sz="3800" b="1" spc="-5" dirty="0">
                <a:latin typeface="Calibri"/>
                <a:cs typeface="Calibri"/>
              </a:rPr>
              <a:t>μπάνιο</a:t>
            </a:r>
            <a:endParaRPr sz="3800" b="1" dirty="0">
              <a:latin typeface="Calibri"/>
              <a:cs typeface="Calibri"/>
            </a:endParaRPr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59B61A24-DD08-4515-9D2F-0D88287D48CD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4400" y="247650"/>
            <a:ext cx="9129903" cy="5507355"/>
          </a:xfrm>
          <a:prstGeom prst="rect">
            <a:avLst/>
          </a:prstGeom>
        </p:spPr>
      </p:pic>
      <p:pic>
        <p:nvPicPr>
          <p:cNvPr id="7" name="object 3">
            <a:extLst>
              <a:ext uri="{FF2B5EF4-FFF2-40B4-BE49-F238E27FC236}">
                <a16:creationId xmlns:a16="http://schemas.microsoft.com/office/drawing/2014/main" id="{6A0C3322-C69F-4D3E-9B1F-5AE9D5853F06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7100" y="234315"/>
            <a:ext cx="9129903" cy="550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56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12ECD37D-36FD-4C40-BCAA-CF43D666A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1018" y="979039"/>
            <a:ext cx="4411342" cy="592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0">
            <a:extLst>
              <a:ext uri="{FF2B5EF4-FFF2-40B4-BE49-F238E27FC236}">
                <a16:creationId xmlns:a16="http://schemas.microsoft.com/office/drawing/2014/main" id="{848D7868-955A-4595-A8A6-35CD7454F0B2}"/>
              </a:ext>
            </a:extLst>
          </p:cNvPr>
          <p:cNvSpPr txBox="1">
            <a:spLocks/>
          </p:cNvSpPr>
          <p:nvPr/>
        </p:nvSpPr>
        <p:spPr>
          <a:xfrm>
            <a:off x="4592211" y="3488200"/>
            <a:ext cx="1762324" cy="586451"/>
          </a:xfrm>
          <a:prstGeom prst="roundRect">
            <a:avLst>
              <a:gd name="adj" fmla="val 9641"/>
            </a:avLst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l-GR" sz="3112" b="1" kern="0" dirty="0">
                <a:solidFill>
                  <a:srgbClr val="FF0000"/>
                </a:solidFill>
              </a:rPr>
              <a:t>Μπράβο</a:t>
            </a:r>
            <a:r>
              <a:rPr lang="en-GB" sz="3112" b="1" kern="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225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89300" y="5838825"/>
            <a:ext cx="4679950" cy="5969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00" b="1" spc="-5" dirty="0">
                <a:latin typeface="Calibri"/>
                <a:cs typeface="Calibri"/>
              </a:rPr>
              <a:t>η</a:t>
            </a:r>
            <a:r>
              <a:rPr sz="3800" b="1" spc="-35" dirty="0">
                <a:latin typeface="Calibri"/>
                <a:cs typeface="Calibri"/>
              </a:rPr>
              <a:t> </a:t>
            </a:r>
            <a:r>
              <a:rPr sz="3800" b="1" spc="-5" dirty="0" err="1">
                <a:latin typeface="Calibri"/>
                <a:cs typeface="Calibri"/>
              </a:rPr>
              <a:t>του</a:t>
            </a:r>
            <a:r>
              <a:rPr sz="3800" b="1" spc="-5" dirty="0">
                <a:latin typeface="Calibri"/>
                <a:cs typeface="Calibri"/>
              </a:rPr>
              <a:t>αλέτα</a:t>
            </a:r>
            <a:r>
              <a:rPr lang="en-GB" sz="3800" b="1" spc="-5" dirty="0">
                <a:latin typeface="Calibri"/>
                <a:cs typeface="Calibri"/>
              </a:rPr>
              <a:t> </a:t>
            </a:r>
            <a:r>
              <a:rPr sz="3800" b="1" spc="-5" dirty="0">
                <a:latin typeface="Calibri"/>
                <a:cs typeface="Calibri"/>
              </a:rPr>
              <a:t>/</a:t>
            </a:r>
            <a:r>
              <a:rPr sz="3800" b="1" spc="-5" dirty="0" err="1">
                <a:latin typeface="Calibri"/>
                <a:cs typeface="Calibri"/>
              </a:rPr>
              <a:t>το</a:t>
            </a:r>
            <a:r>
              <a:rPr sz="3800" b="1" spc="-20" dirty="0">
                <a:latin typeface="Calibri"/>
                <a:cs typeface="Calibri"/>
              </a:rPr>
              <a:t> </a:t>
            </a:r>
            <a:r>
              <a:rPr sz="3800" b="1" spc="-5" dirty="0">
                <a:latin typeface="Calibri"/>
                <a:cs typeface="Calibri"/>
              </a:rPr>
              <a:t>μπ</a:t>
            </a:r>
            <a:r>
              <a:rPr sz="3800" b="1" spc="-5" dirty="0" err="1">
                <a:latin typeface="Calibri"/>
                <a:cs typeface="Calibri"/>
              </a:rPr>
              <a:t>άνιο</a:t>
            </a:r>
            <a:endParaRPr sz="3800" b="1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247650"/>
            <a:ext cx="9129903" cy="5507355"/>
          </a:xfrm>
          <a:prstGeom prst="rect">
            <a:avLst/>
          </a:prstGeom>
        </p:spPr>
      </p:pic>
      <p:pic>
        <p:nvPicPr>
          <p:cNvPr id="4" name="object 3">
            <a:extLst>
              <a:ext uri="{FF2B5EF4-FFF2-40B4-BE49-F238E27FC236}">
                <a16:creationId xmlns:a16="http://schemas.microsoft.com/office/drawing/2014/main" id="{8091A695-3A4D-4706-AE70-373A946BFB5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7100" y="234315"/>
            <a:ext cx="9129903" cy="55073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36134" y="6018987"/>
            <a:ext cx="2539366" cy="5969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00" b="1" spc="-5" dirty="0">
                <a:latin typeface="Calibri"/>
                <a:cs typeface="Calibri"/>
              </a:rPr>
              <a:t>η</a:t>
            </a:r>
            <a:r>
              <a:rPr sz="3800" b="1" spc="-70" dirty="0">
                <a:latin typeface="Calibri"/>
                <a:cs typeface="Calibri"/>
              </a:rPr>
              <a:t> </a:t>
            </a:r>
            <a:r>
              <a:rPr lang="en-GB" sz="3800" b="1" spc="-70" dirty="0">
                <a:latin typeface="Calibri"/>
                <a:cs typeface="Calibri"/>
              </a:rPr>
              <a:t>  </a:t>
            </a:r>
            <a:r>
              <a:rPr sz="3800" b="1" spc="-5" dirty="0" err="1">
                <a:latin typeface="Calibri"/>
                <a:cs typeface="Calibri"/>
              </a:rPr>
              <a:t>κουζίν</a:t>
            </a:r>
            <a:r>
              <a:rPr sz="3800" b="1" spc="-5" dirty="0">
                <a:latin typeface="Calibri"/>
                <a:cs typeface="Calibri"/>
              </a:rPr>
              <a:t>α</a:t>
            </a:r>
            <a:endParaRPr sz="3800" b="1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2810" y="446405"/>
            <a:ext cx="8921750" cy="55924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71771" y="6061659"/>
            <a:ext cx="1794129" cy="5969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00" b="1" spc="-5" dirty="0" err="1">
                <a:latin typeface="Calibri"/>
                <a:cs typeface="Calibri"/>
              </a:rPr>
              <a:t>το</a:t>
            </a:r>
            <a:r>
              <a:rPr sz="3800" b="1" spc="-70" dirty="0">
                <a:latin typeface="Calibri"/>
                <a:cs typeface="Calibri"/>
              </a:rPr>
              <a:t> </a:t>
            </a:r>
            <a:r>
              <a:rPr lang="en-GB" sz="3800" b="1" spc="-70" dirty="0">
                <a:latin typeface="Calibri"/>
                <a:cs typeface="Calibri"/>
              </a:rPr>
              <a:t> </a:t>
            </a:r>
            <a:r>
              <a:rPr sz="3800" b="1" spc="-5" dirty="0">
                <a:latin typeface="Calibri"/>
                <a:cs typeface="Calibri"/>
              </a:rPr>
              <a:t>σπ</a:t>
            </a:r>
            <a:r>
              <a:rPr sz="3800" b="1" spc="-5" dirty="0" err="1">
                <a:latin typeface="Calibri"/>
                <a:cs typeface="Calibri"/>
              </a:rPr>
              <a:t>ίτι</a:t>
            </a:r>
            <a:endParaRPr sz="3800" b="1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2450" y="424815"/>
            <a:ext cx="9569450" cy="5379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81270" y="6028131"/>
            <a:ext cx="2365629" cy="5969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l-GR" sz="3800" b="1" spc="-5" dirty="0">
                <a:latin typeface="Calibri"/>
                <a:cs typeface="Calibri"/>
              </a:rPr>
              <a:t>Η</a:t>
            </a:r>
            <a:r>
              <a:rPr lang="en-GB" sz="3800" b="1" spc="-5" dirty="0">
                <a:latin typeface="Calibri"/>
                <a:cs typeface="Calibri"/>
              </a:rPr>
              <a:t>  </a:t>
            </a:r>
            <a:r>
              <a:rPr sz="3800" b="1" spc="-70" dirty="0">
                <a:latin typeface="Calibri"/>
                <a:cs typeface="Calibri"/>
              </a:rPr>
              <a:t> </a:t>
            </a:r>
            <a:r>
              <a:rPr sz="3800" b="1" spc="-5" dirty="0">
                <a:latin typeface="Calibri"/>
                <a:cs typeface="Calibri"/>
              </a:rPr>
              <a:t>καρέκλα</a:t>
            </a:r>
            <a:endParaRPr sz="3800" b="1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57600" y="925830"/>
            <a:ext cx="2743200" cy="457393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79900" y="6067425"/>
            <a:ext cx="2819781" cy="5969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l-CY" sz="3800" b="1" dirty="0">
                <a:latin typeface="Calibri"/>
                <a:cs typeface="Calibri"/>
              </a:rPr>
              <a:t>το κρεβάτι</a:t>
            </a:r>
            <a:endParaRPr sz="3800" b="1" dirty="0">
              <a:latin typeface="Calibri"/>
              <a:cs typeface="Calibri"/>
            </a:endParaRPr>
          </a:p>
        </p:txBody>
      </p:sp>
      <p:pic>
        <p:nvPicPr>
          <p:cNvPr id="4" name="Picture 3" descr="See the source image">
            <a:extLst>
              <a:ext uri="{FF2B5EF4-FFF2-40B4-BE49-F238E27FC236}">
                <a16:creationId xmlns:a16="http://schemas.microsoft.com/office/drawing/2014/main" id="{315C07E4-31D0-4409-AF20-A2BFDBE11815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55" b="2884"/>
          <a:stretch/>
        </p:blipFill>
        <p:spPr bwMode="auto">
          <a:xfrm>
            <a:off x="3213100" y="657225"/>
            <a:ext cx="4699000" cy="42360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56100" y="6034982"/>
            <a:ext cx="2441829" cy="5969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00" b="1" spc="-5" dirty="0" err="1">
                <a:latin typeface="Calibri"/>
                <a:cs typeface="Calibri"/>
              </a:rPr>
              <a:t>το</a:t>
            </a:r>
            <a:r>
              <a:rPr sz="3800" b="1" spc="-70" dirty="0">
                <a:latin typeface="Calibri"/>
                <a:cs typeface="Calibri"/>
              </a:rPr>
              <a:t> </a:t>
            </a:r>
            <a:r>
              <a:rPr lang="en-GB" sz="3800" b="1" spc="-70" dirty="0">
                <a:latin typeface="Calibri"/>
                <a:cs typeface="Calibri"/>
              </a:rPr>
              <a:t> </a:t>
            </a:r>
            <a:r>
              <a:rPr sz="3800" b="1" spc="-10" dirty="0" err="1">
                <a:latin typeface="Calibri"/>
                <a:cs typeface="Calibri"/>
              </a:rPr>
              <a:t>τρ</a:t>
            </a:r>
            <a:r>
              <a:rPr sz="3800" b="1" spc="-10" dirty="0">
                <a:latin typeface="Calibri"/>
                <a:cs typeface="Calibri"/>
              </a:rPr>
              <a:t>απέζι</a:t>
            </a:r>
            <a:endParaRPr sz="3800" b="1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35885" y="930910"/>
            <a:ext cx="5294630" cy="50044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102</Words>
  <Application>Microsoft Office PowerPoint</Application>
  <PresentationFormat>Custom</PresentationFormat>
  <Paragraphs>34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 Theme</vt:lpstr>
      <vt:lpstr>Μάθημα  22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Πες  τι  δείχνει  η  εικόνα. 2. Πες  ποια  εικόνα  λείπει.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Bρες την κρυμμένη εικόνα. </vt:lpstr>
      <vt:lpstr>PowerPoint Presentation</vt:lpstr>
      <vt:lpstr>το σπίτι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Μάθημα  20</dc:title>
  <dc:creator>TSANGARI, Andria</dc:creator>
  <cp:lastModifiedBy>TSANGARI, Andria</cp:lastModifiedBy>
  <cp:revision>4</cp:revision>
  <dcterms:created xsi:type="dcterms:W3CDTF">2022-03-17T07:56:33Z</dcterms:created>
  <dcterms:modified xsi:type="dcterms:W3CDTF">2022-03-18T13:05:30Z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2022-03-17T00:00:00Z</vt:filetime>
  </property>
  <property fmtid="{D5CDD505-2E9C-101B-9397-08002B2CF9AE}" pid="3" name="Creator">
    <vt:lpwstr>Microsoft® Word 2019</vt:lpwstr>
  </property>
  <property fmtid="{D5CDD505-2E9C-101B-9397-08002B2CF9AE}" pid="4" name="LastSaved">
    <vt:filetime>2022-03-17T00:00:00Z</vt:filetime>
  </property>
</Properties>
</file>