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rpVwUyTSiMWbtsL8NlobvM9362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 name="Google Shape;2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 name="Google Shape;3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 name="Google Shape;4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1"/>
          <p:cNvPicPr preferRelativeResize="0"/>
          <p:nvPr/>
        </p:nvPicPr>
        <p:blipFill rotWithShape="1">
          <a:blip r:embed="rId3">
            <a:alphaModFix/>
          </a:blip>
          <a:srcRect/>
          <a:stretch/>
        </p:blipFill>
        <p:spPr>
          <a:xfrm>
            <a:off x="8522767" y="6196125"/>
            <a:ext cx="576495" cy="58071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32"/>
          <p:cNvSpPr/>
          <p:nvPr/>
        </p:nvSpPr>
        <p:spPr>
          <a:xfrm>
            <a:off x="457198" y="438151"/>
            <a:ext cx="8220075" cy="5957887"/>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350" b="0" i="0" u="none" strike="noStrike" cap="none">
                <a:solidFill>
                  <a:schemeClr val="lt1"/>
                </a:solidFill>
                <a:latin typeface="Arial"/>
                <a:ea typeface="Arial"/>
                <a:cs typeface="Arial"/>
                <a:sym typeface="Arial"/>
              </a:rPr>
              <a:t> </a:t>
            </a:r>
            <a:endParaRPr/>
          </a:p>
        </p:txBody>
      </p:sp>
      <p:sp>
        <p:nvSpPr>
          <p:cNvPr id="16" name="Google Shape;16;p32"/>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lvl1pPr lvl="0" algn="l">
              <a:lnSpc>
                <a:spcPct val="90000"/>
              </a:lnSpc>
              <a:spcBef>
                <a:spcPts val="0"/>
              </a:spcBef>
              <a:spcAft>
                <a:spcPts val="0"/>
              </a:spcAft>
              <a:buClr>
                <a:srgbClr val="1C1C1C"/>
              </a:buClr>
              <a:buSzPts val="40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33"/>
          <p:cNvPicPr preferRelativeResize="0"/>
          <p:nvPr/>
        </p:nvPicPr>
        <p:blipFill rotWithShape="1">
          <a:blip r:embed="rId3">
            <a:alphaModFix/>
          </a:blip>
          <a:srcRect/>
          <a:stretch/>
        </p:blipFill>
        <p:spPr>
          <a:xfrm>
            <a:off x="8522767" y="6196125"/>
            <a:ext cx="576495" cy="58071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Box">
  <p:cSld name="Title Slide with Box">
    <p:spTree>
      <p:nvGrpSpPr>
        <p:cNvPr id="1" name="Shape 19"/>
        <p:cNvGrpSpPr/>
        <p:nvPr/>
      </p:nvGrpSpPr>
      <p:grpSpPr>
        <a:xfrm>
          <a:off x="0" y="0"/>
          <a:ext cx="0" cy="0"/>
          <a:chOff x="0" y="0"/>
          <a:chExt cx="0" cy="0"/>
        </a:xfrm>
      </p:grpSpPr>
      <p:sp>
        <p:nvSpPr>
          <p:cNvPr id="20" name="Google Shape;20;p34"/>
          <p:cNvSpPr/>
          <p:nvPr/>
        </p:nvSpPr>
        <p:spPr>
          <a:xfrm>
            <a:off x="457198" y="438151"/>
            <a:ext cx="8220075" cy="5957887"/>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350">
                <a:solidFill>
                  <a:schemeClr val="lt1"/>
                </a:solidFill>
                <a:latin typeface="Arial"/>
                <a:ea typeface="Arial"/>
                <a:cs typeface="Arial"/>
                <a:sym typeface="Arial"/>
              </a:rPr>
              <a:t> </a:t>
            </a:r>
            <a:endParaRPr/>
          </a:p>
        </p:txBody>
      </p:sp>
      <p:pic>
        <p:nvPicPr>
          <p:cNvPr id="21" name="Google Shape;21;p34"/>
          <p:cNvPicPr preferRelativeResize="0"/>
          <p:nvPr/>
        </p:nvPicPr>
        <p:blipFill rotWithShape="1">
          <a:blip r:embed="rId2">
            <a:alphaModFix/>
          </a:blip>
          <a:srcRect/>
          <a:stretch/>
        </p:blipFill>
        <p:spPr>
          <a:xfrm>
            <a:off x="8072497" y="5734211"/>
            <a:ext cx="576495" cy="5807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ims Slide">
  <p:cSld name="Aims Slide">
    <p:spTree>
      <p:nvGrpSpPr>
        <p:cNvPr id="1"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9"/>
        <p:cNvGrpSpPr/>
        <p:nvPr/>
      </p:nvGrpSpPr>
      <p:grpSpPr>
        <a:xfrm>
          <a:off x="0" y="0"/>
          <a:ext cx="0" cy="0"/>
          <a:chOff x="0" y="0"/>
          <a:chExt cx="0" cy="0"/>
        </a:xfrm>
      </p:grpSpPr>
      <p:sp>
        <p:nvSpPr>
          <p:cNvPr id="10" name="Google Shape;10;p30"/>
          <p:cNvSpPr>
            <a:spLocks noGrp="1"/>
          </p:cNvSpPr>
          <p:nvPr>
            <p:ph type="title"/>
          </p:nvPr>
        </p:nvSpPr>
        <p:spPr>
          <a:xfrm>
            <a:off x="489745" y="695325"/>
            <a:ext cx="8164510" cy="1150938"/>
          </a:xfrm>
          <a:prstGeom prst="roundRect">
            <a:avLst>
              <a:gd name="adj" fmla="val 9641"/>
            </a:avLst>
          </a:prstGeom>
          <a:noFill/>
          <a:ln>
            <a:noFill/>
          </a:ln>
        </p:spPr>
        <p:txBody>
          <a:bodyPr spcFirstLastPara="1" wrap="square" lIns="252000" tIns="252000" rIns="252000" bIns="252000" anchor="ctr" anchorCtr="1">
            <a:normAutofit/>
          </a:bodyPr>
          <a:lstStyle>
            <a:lvl1pPr marR="0" lvl="0" algn="l" rtl="0">
              <a:lnSpc>
                <a:spcPct val="90000"/>
              </a:lnSpc>
              <a:spcBef>
                <a:spcPts val="0"/>
              </a:spcBef>
              <a:spcAft>
                <a:spcPts val="0"/>
              </a:spcAft>
              <a:buClr>
                <a:srgbClr val="1C1C1C"/>
              </a:buClr>
              <a:buSzPts val="4000"/>
              <a:buFont typeface="Arial"/>
              <a:buNone/>
              <a:defRPr sz="4000" b="1" i="0" u="none" strike="noStrike" cap="none">
                <a:solidFill>
                  <a:srgbClr val="1C1C1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a:spLocks noGrp="1"/>
          </p:cNvSpPr>
          <p:nvPr>
            <p:ph type="body" idx="1"/>
          </p:nvPr>
        </p:nvSpPr>
        <p:spPr>
          <a:xfrm>
            <a:off x="489745" y="1957386"/>
            <a:ext cx="8164510" cy="4387851"/>
          </a:xfrm>
          <a:prstGeom prst="roundRect">
            <a:avLst>
              <a:gd name="adj" fmla="val 2585"/>
            </a:avLst>
          </a:prstGeom>
          <a:noFill/>
          <a:ln>
            <a:noFill/>
          </a:ln>
        </p:spPr>
        <p:txBody>
          <a:bodyPr spcFirstLastPara="1" wrap="square" lIns="252000" tIns="252000" rIns="252000" bIns="252000" anchor="t" anchorCtr="0">
            <a:norm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1"/>
          <p:cNvSpPr txBox="1"/>
          <p:nvPr/>
        </p:nvSpPr>
        <p:spPr>
          <a:xfrm>
            <a:off x="1005840" y="117566"/>
            <a:ext cx="7302137" cy="2308324"/>
          </a:xfrm>
          <a:prstGeom prst="rect">
            <a:avLst/>
          </a:prstGeom>
          <a:solidFill>
            <a:schemeClr val="accent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4800">
                <a:solidFill>
                  <a:schemeClr val="lt1"/>
                </a:solidFill>
              </a:rPr>
              <a:t>   </a:t>
            </a:r>
            <a:r>
              <a:rPr lang="el-GR" sz="4800" b="0" i="0" u="none" strike="noStrike" cap="none">
                <a:solidFill>
                  <a:schemeClr val="lt1"/>
                </a:solidFill>
                <a:latin typeface="Arial"/>
                <a:ea typeface="Arial"/>
                <a:cs typeface="Arial"/>
                <a:sym typeface="Arial"/>
              </a:rPr>
              <a:t>Η ΧΡΥΣΟΜΑΛ</a:t>
            </a:r>
            <a:r>
              <a:rPr lang="el-GR" sz="4800">
                <a:solidFill>
                  <a:schemeClr val="lt1"/>
                </a:solidFill>
              </a:rPr>
              <a:t>Λ</a:t>
            </a:r>
            <a:r>
              <a:rPr lang="el-GR" sz="4800" b="0" i="0" u="none" strike="noStrike" cap="none">
                <a:solidFill>
                  <a:schemeClr val="lt1"/>
                </a:solidFill>
                <a:latin typeface="Arial"/>
                <a:ea typeface="Arial"/>
                <a:cs typeface="Arial"/>
                <a:sym typeface="Arial"/>
              </a:rPr>
              <a:t>ΟΥΣΑ</a:t>
            </a:r>
            <a:endParaRPr/>
          </a:p>
          <a:p>
            <a:pPr marL="0" marR="0" lvl="0" indent="0" algn="ctr" rtl="0">
              <a:spcBef>
                <a:spcPts val="0"/>
              </a:spcBef>
              <a:spcAft>
                <a:spcPts val="0"/>
              </a:spcAft>
              <a:buNone/>
            </a:pPr>
            <a:r>
              <a:rPr lang="el-GR" sz="4800" b="0" i="0" u="none" strike="noStrike" cap="none">
                <a:solidFill>
                  <a:schemeClr val="lt1"/>
                </a:solidFill>
                <a:latin typeface="Arial"/>
                <a:ea typeface="Arial"/>
                <a:cs typeface="Arial"/>
                <a:sym typeface="Arial"/>
              </a:rPr>
              <a:t> ΚΑΙ </a:t>
            </a:r>
            <a:endParaRPr/>
          </a:p>
          <a:p>
            <a:pPr marL="0" marR="0" lvl="0" indent="0" algn="ctr" rtl="0">
              <a:spcBef>
                <a:spcPts val="0"/>
              </a:spcBef>
              <a:spcAft>
                <a:spcPts val="0"/>
              </a:spcAft>
              <a:buNone/>
            </a:pPr>
            <a:r>
              <a:rPr lang="el-GR" sz="4800" b="0" i="0" u="none" strike="noStrike" cap="none">
                <a:solidFill>
                  <a:schemeClr val="lt1"/>
                </a:solidFill>
                <a:latin typeface="Arial"/>
                <a:ea typeface="Arial"/>
                <a:cs typeface="Arial"/>
                <a:sym typeface="Arial"/>
              </a:rPr>
              <a:t>ΟΙ ΤΡΕΙΣ ΑΡΚΟΥΔΕΣ</a:t>
            </a:r>
            <a:endParaRPr sz="48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1"/>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CY" sz="2400" b="0" dirty="0"/>
              <a:t>Έ</a:t>
            </a:r>
            <a:r>
              <a:rPr lang="el-GR" sz="2400" b="0" dirty="0"/>
              <a:t>τσι </a:t>
            </a:r>
            <a:r>
              <a:rPr lang="el-CY" sz="2400" b="0" dirty="0"/>
              <a:t>κάθισε </a:t>
            </a:r>
            <a:r>
              <a:rPr lang="el-GR" sz="2400" b="0" dirty="0"/>
              <a:t>στην </a:t>
            </a:r>
            <a:r>
              <a:rPr lang="el-CY" sz="2400" b="0" dirty="0"/>
              <a:t>μικρότερη</a:t>
            </a:r>
            <a:r>
              <a:rPr lang="el-GR" sz="2400" b="0" dirty="0"/>
              <a:t>. ‘Αυτή είναι τέλεια!’ είπε χαμηλόφωνα.</a:t>
            </a:r>
            <a:endParaRPr sz="2400" b="0" dirty="0"/>
          </a:p>
        </p:txBody>
      </p:sp>
      <p:pic>
        <p:nvPicPr>
          <p:cNvPr id="87" name="Google Shape;87;p11"/>
          <p:cNvPicPr preferRelativeResize="0"/>
          <p:nvPr/>
        </p:nvPicPr>
        <p:blipFill rotWithShape="1">
          <a:blip r:embed="rId3">
            <a:alphaModFix/>
          </a:blip>
          <a:srcRect/>
          <a:stretch/>
        </p:blipFill>
        <p:spPr>
          <a:xfrm>
            <a:off x="1445037" y="1786884"/>
            <a:ext cx="6244395" cy="44155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2"/>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dirty="0"/>
              <a:t>Την ώρα όμως που ήταν έτοιμη αποκοιμηθεί.  ‘Μπαμ!’ Η πολυθρόνα έσπασε! Ευτυχώς η Χρυσομαλλούσα σηκώθηκε γρήγορα!!</a:t>
            </a:r>
            <a:endParaRPr sz="2400" b="0" dirty="0"/>
          </a:p>
        </p:txBody>
      </p:sp>
      <p:pic>
        <p:nvPicPr>
          <p:cNvPr id="93" name="Google Shape;93;p12"/>
          <p:cNvPicPr preferRelativeResize="0"/>
          <p:nvPr/>
        </p:nvPicPr>
        <p:blipFill rotWithShape="1">
          <a:blip r:embed="rId3">
            <a:alphaModFix/>
          </a:blip>
          <a:srcRect/>
          <a:stretch/>
        </p:blipFill>
        <p:spPr>
          <a:xfrm>
            <a:off x="1436844" y="1775296"/>
            <a:ext cx="6260781" cy="442709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a:t>.</a:t>
            </a:r>
            <a:endParaRPr/>
          </a:p>
        </p:txBody>
      </p:sp>
      <p:pic>
        <p:nvPicPr>
          <p:cNvPr id="99" name="Google Shape;99;p13"/>
          <p:cNvPicPr preferRelativeResize="0"/>
          <p:nvPr/>
        </p:nvPicPr>
        <p:blipFill rotWithShape="1">
          <a:blip r:embed="rId3">
            <a:alphaModFix/>
          </a:blip>
          <a:srcRect t="20223"/>
          <a:stretch/>
        </p:blipFill>
        <p:spPr>
          <a:xfrm>
            <a:off x="643305" y="1775296"/>
            <a:ext cx="7847860" cy="4427094"/>
          </a:xfrm>
          <a:prstGeom prst="rect">
            <a:avLst/>
          </a:prstGeom>
          <a:noFill/>
          <a:ln>
            <a:noFill/>
          </a:ln>
        </p:spPr>
      </p:pic>
      <p:sp>
        <p:nvSpPr>
          <p:cNvPr id="100" name="Google Shape;100;p13"/>
          <p:cNvSpPr/>
          <p:nvPr/>
        </p:nvSpPr>
        <p:spPr>
          <a:xfrm>
            <a:off x="1094345" y="332836"/>
            <a:ext cx="713232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0" i="0" u="none" strike="noStrike" cap="none" dirty="0">
                <a:solidFill>
                  <a:srgbClr val="1C1C1C"/>
                </a:solidFill>
                <a:latin typeface="Arial"/>
                <a:ea typeface="Arial"/>
                <a:cs typeface="Arial"/>
                <a:sym typeface="Arial"/>
              </a:rPr>
              <a:t>Η Χρυσομαλλούσα νύσταζε  πολύ και ήθελε να  κοιμηθεί. Ανέβηκε τα σκαλιά και βρήκε ένα μεγάλο υπνοδωμάτιο με τρία κρεβάτια. ‘Τι ωραία!’, σκέφτηκε </a:t>
            </a:r>
            <a:endParaRPr sz="2400" dirty="0">
              <a:solidFill>
                <a:srgbClr val="1C1C1C"/>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a:t>Έτρεξε αμέσως και ξάπλωσε στο μεγαλύτερο από όλα τα κρεβάτια. ‘Είναι πολύ μεγάλο’ φώναξε δυνατά.</a:t>
            </a:r>
            <a:endParaRPr sz="2400" b="0"/>
          </a:p>
        </p:txBody>
      </p:sp>
      <p:pic>
        <p:nvPicPr>
          <p:cNvPr id="106" name="Google Shape;106;p14"/>
          <p:cNvPicPr preferRelativeResize="0"/>
          <p:nvPr/>
        </p:nvPicPr>
        <p:blipFill rotWithShape="1">
          <a:blip r:embed="rId3">
            <a:alphaModFix/>
          </a:blip>
          <a:srcRect t="20223"/>
          <a:stretch/>
        </p:blipFill>
        <p:spPr>
          <a:xfrm>
            <a:off x="643305" y="1790944"/>
            <a:ext cx="7847860" cy="44270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a:t>Έτσι αποφάσισε να ξαπλώσει στο πιο μικρό κρεβάτι. ‘Ουφφ.. Αυτό είναι πολύ μαλακό!’  φώναξε δυνατά.</a:t>
            </a:r>
            <a:endParaRPr sz="2400" b="0"/>
          </a:p>
        </p:txBody>
      </p:sp>
      <p:pic>
        <p:nvPicPr>
          <p:cNvPr id="112" name="Google Shape;112;p15"/>
          <p:cNvPicPr preferRelativeResize="0"/>
          <p:nvPr/>
        </p:nvPicPr>
        <p:blipFill rotWithShape="1">
          <a:blip r:embed="rId3">
            <a:alphaModFix/>
          </a:blip>
          <a:srcRect t="20223"/>
          <a:stretch/>
        </p:blipFill>
        <p:spPr>
          <a:xfrm>
            <a:off x="643305" y="1790944"/>
            <a:ext cx="7847860" cy="44270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a:t>Ήταν όμως πολύ κουρασμένη έτσι πήγε να ξαπλώσει στο πιο μικρό από όλα. ‘Αυτό είναι τέλειο!’ είπε χαμηλόφωνα και αποκοιμήθηκε.</a:t>
            </a:r>
            <a:endParaRPr sz="2400" b="0"/>
          </a:p>
        </p:txBody>
      </p:sp>
      <p:pic>
        <p:nvPicPr>
          <p:cNvPr id="118" name="Google Shape;118;p16"/>
          <p:cNvPicPr preferRelativeResize="0"/>
          <p:nvPr/>
        </p:nvPicPr>
        <p:blipFill rotWithShape="1">
          <a:blip r:embed="rId3">
            <a:alphaModFix/>
          </a:blip>
          <a:srcRect t="12159" b="8064"/>
          <a:stretch/>
        </p:blipFill>
        <p:spPr>
          <a:xfrm>
            <a:off x="643305" y="1790945"/>
            <a:ext cx="7847860" cy="442709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dirty="0"/>
              <a:t>Καθώς η Χρυσομαλλούσα κοιμόταν βαθιά. </a:t>
            </a:r>
            <a:r>
              <a:rPr lang="el-CY" sz="2400" b="0" dirty="0"/>
              <a:t>Η</a:t>
            </a:r>
            <a:r>
              <a:rPr lang="el-GR" sz="2400" b="0" dirty="0"/>
              <a:t> οικογένεια αρκούδων που έμενε στο σπίτι επέτρεψε!</a:t>
            </a:r>
            <a:endParaRPr sz="2400" b="0" dirty="0"/>
          </a:p>
        </p:txBody>
      </p:sp>
      <p:pic>
        <p:nvPicPr>
          <p:cNvPr id="124" name="Google Shape;124;p17"/>
          <p:cNvPicPr preferRelativeResize="0"/>
          <p:nvPr/>
        </p:nvPicPr>
        <p:blipFill rotWithShape="1">
          <a:blip r:embed="rId3">
            <a:alphaModFix/>
          </a:blip>
          <a:srcRect b="4480"/>
          <a:stretch/>
        </p:blipFill>
        <p:spPr>
          <a:xfrm>
            <a:off x="1289987" y="1790943"/>
            <a:ext cx="6554495" cy="442709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a:t>‘Κάποιος έφαγε από τη σούπα μου,’ είπε ο μπαμπάς αρκούδος. </a:t>
            </a:r>
            <a:endParaRPr sz="2400" b="0"/>
          </a:p>
        </p:txBody>
      </p:sp>
      <p:pic>
        <p:nvPicPr>
          <p:cNvPr id="130" name="Google Shape;130;p18"/>
          <p:cNvPicPr preferRelativeResize="0"/>
          <p:nvPr/>
        </p:nvPicPr>
        <p:blipFill rotWithShape="1">
          <a:blip r:embed="rId3">
            <a:alphaModFix/>
          </a:blip>
          <a:srcRect b="4480"/>
          <a:stretch/>
        </p:blipFill>
        <p:spPr>
          <a:xfrm>
            <a:off x="1289987" y="1790943"/>
            <a:ext cx="6554495" cy="4427095"/>
          </a:xfrm>
          <a:prstGeom prst="rect">
            <a:avLst/>
          </a:prstGeom>
          <a:noFill/>
          <a:ln>
            <a:noFill/>
          </a:ln>
        </p:spPr>
      </p:pic>
      <p:pic>
        <p:nvPicPr>
          <p:cNvPr id="131" name="Google Shape;131;p18"/>
          <p:cNvPicPr preferRelativeResize="0"/>
          <p:nvPr/>
        </p:nvPicPr>
        <p:blipFill rotWithShape="1">
          <a:blip r:embed="rId4">
            <a:alphaModFix/>
          </a:blip>
          <a:srcRect t="19786"/>
          <a:stretch/>
        </p:blipFill>
        <p:spPr>
          <a:xfrm>
            <a:off x="664234" y="1790942"/>
            <a:ext cx="7805063" cy="44270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a:t>‘Κάποιος έφαγε από τη σούπα μου,’ είπε η μαμά αρκούδα.</a:t>
            </a:r>
            <a:endParaRPr sz="2400" b="0"/>
          </a:p>
        </p:txBody>
      </p:sp>
      <p:pic>
        <p:nvPicPr>
          <p:cNvPr id="137" name="Google Shape;137;p19"/>
          <p:cNvPicPr preferRelativeResize="0"/>
          <p:nvPr/>
        </p:nvPicPr>
        <p:blipFill rotWithShape="1">
          <a:blip r:embed="rId3">
            <a:alphaModFix/>
          </a:blip>
          <a:srcRect/>
          <a:stretch/>
        </p:blipFill>
        <p:spPr>
          <a:xfrm>
            <a:off x="1419305" y="1766138"/>
            <a:ext cx="6295859" cy="44518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a:t>‘Κάποιος έφαγε τη σούπα μου,’ είπε το μικρό αρκουδάκι και ξεκίνησε να κλαίει.</a:t>
            </a:r>
            <a:endParaRPr sz="2400" b="0"/>
          </a:p>
        </p:txBody>
      </p:sp>
      <p:pic>
        <p:nvPicPr>
          <p:cNvPr id="143" name="Google Shape;143;p20"/>
          <p:cNvPicPr preferRelativeResize="0"/>
          <p:nvPr/>
        </p:nvPicPr>
        <p:blipFill rotWithShape="1">
          <a:blip r:embed="rId3">
            <a:alphaModFix/>
          </a:blip>
          <a:srcRect t="20833"/>
          <a:stretch/>
        </p:blipFill>
        <p:spPr>
          <a:xfrm>
            <a:off x="613007" y="1790944"/>
            <a:ext cx="7908454" cy="44270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3"/>
          <p:cNvSpPr>
            <a:spLocks noGrp="1"/>
          </p:cNvSpPr>
          <p:nvPr>
            <p:ph type="title"/>
          </p:nvPr>
        </p:nvSpPr>
        <p:spPr>
          <a:xfrm>
            <a:off x="457197" y="568782"/>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dirty="0"/>
              <a:t>Μια </a:t>
            </a:r>
            <a:r>
              <a:rPr lang="el-CY" sz="2400" b="0" dirty="0"/>
              <a:t>φορά και ένα καιρό ένα κοριτσάκι που το έλεγαν</a:t>
            </a:r>
            <a:r>
              <a:rPr lang="el-GR" sz="2400" b="0" dirty="0"/>
              <a:t> Χρυσομαλλούσα πήγε μια βόλτα στο δάσος και βρήκε ένα μικρό σπιτάκι. Κτύπησε την πόρτα αλλά δεν της άνοιξε κανείς. Ήθελε πολύ να δει ποιος έμενε εκεί έτσι  μπήκε μέσα.</a:t>
            </a:r>
            <a:endParaRPr sz="2400" b="0" dirty="0"/>
          </a:p>
        </p:txBody>
      </p:sp>
      <p:pic>
        <p:nvPicPr>
          <p:cNvPr id="39" name="Google Shape;39;p3"/>
          <p:cNvPicPr preferRelativeResize="0"/>
          <p:nvPr/>
        </p:nvPicPr>
        <p:blipFill rotWithShape="1">
          <a:blip r:embed="rId3">
            <a:alphaModFix/>
          </a:blip>
          <a:srcRect t="20354"/>
          <a:stretch/>
        </p:blipFill>
        <p:spPr>
          <a:xfrm>
            <a:off x="573655" y="2147298"/>
            <a:ext cx="7987160" cy="414191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dirty="0"/>
              <a:t>‘Κάποιος κάθισε στην </a:t>
            </a:r>
            <a:r>
              <a:rPr lang="el-CY" sz="2400" b="0" dirty="0"/>
              <a:t>καρέκλα</a:t>
            </a:r>
            <a:r>
              <a:rPr lang="el-GR" sz="2400" b="0" dirty="0"/>
              <a:t> μου’ είπε ο μπαμπάς αρκούδος.</a:t>
            </a:r>
            <a:endParaRPr sz="2400" b="0" dirty="0"/>
          </a:p>
        </p:txBody>
      </p:sp>
      <p:pic>
        <p:nvPicPr>
          <p:cNvPr id="149" name="Google Shape;149;p21"/>
          <p:cNvPicPr preferRelativeResize="0"/>
          <p:nvPr/>
        </p:nvPicPr>
        <p:blipFill rotWithShape="1">
          <a:blip r:embed="rId3">
            <a:alphaModFix/>
          </a:blip>
          <a:srcRect/>
          <a:stretch/>
        </p:blipFill>
        <p:spPr>
          <a:xfrm>
            <a:off x="1401339" y="1765837"/>
            <a:ext cx="6331789" cy="447730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dirty="0"/>
              <a:t>‘Κάποιος κάθισε στην </a:t>
            </a:r>
            <a:r>
              <a:rPr lang="el-CY" sz="2400" b="0" dirty="0"/>
              <a:t>καρέκλα</a:t>
            </a:r>
            <a:r>
              <a:rPr lang="el-GR" sz="2400" b="0" dirty="0"/>
              <a:t> μου’ είπε η μαμά αρκούδα.</a:t>
            </a:r>
            <a:endParaRPr sz="2400" b="0" dirty="0"/>
          </a:p>
        </p:txBody>
      </p:sp>
      <p:pic>
        <p:nvPicPr>
          <p:cNvPr id="155" name="Google Shape;155;p22"/>
          <p:cNvPicPr preferRelativeResize="0"/>
          <p:nvPr/>
        </p:nvPicPr>
        <p:blipFill rotWithShape="1">
          <a:blip r:embed="rId3">
            <a:alphaModFix/>
          </a:blip>
          <a:srcRect t="15041" b="4906"/>
          <a:stretch/>
        </p:blipFill>
        <p:spPr>
          <a:xfrm>
            <a:off x="612442" y="1765838"/>
            <a:ext cx="7909586" cy="447730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a:t>‘Κάποιος κάθισε στην πολυθρόνα μου και την έσπασε’ είπε το μικρό αρκουδάκι.</a:t>
            </a:r>
            <a:endParaRPr sz="2400" b="0"/>
          </a:p>
        </p:txBody>
      </p:sp>
      <p:pic>
        <p:nvPicPr>
          <p:cNvPr id="161" name="Google Shape;161;p23"/>
          <p:cNvPicPr preferRelativeResize="0"/>
          <p:nvPr/>
        </p:nvPicPr>
        <p:blipFill rotWithShape="1">
          <a:blip r:embed="rId3">
            <a:alphaModFix/>
          </a:blip>
          <a:srcRect t="20397"/>
          <a:stretch/>
        </p:blipFill>
        <p:spPr>
          <a:xfrm>
            <a:off x="612442" y="1790944"/>
            <a:ext cx="7909586" cy="4452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dirty="0"/>
              <a:t>Τώρα πια ήταν σίγουροι πως κάποιος μπήκε στο σπίτι</a:t>
            </a:r>
            <a:r>
              <a:rPr lang="el-CY" sz="2400" b="0" dirty="0"/>
              <a:t> τους</a:t>
            </a:r>
            <a:r>
              <a:rPr lang="el-GR" sz="2400" b="0" dirty="0"/>
              <a:t>. Έτσι ανέβηκαν τα σκαλιά γρήγορα και μπήκαν στο υπνοδωμάτιο . ‘Κάποιος ξάπλωσε στο κρεβάτι μου,’ είπε ο μπαμπάς αρκούδος.</a:t>
            </a:r>
            <a:endParaRPr sz="2400" b="0" dirty="0"/>
          </a:p>
        </p:txBody>
      </p:sp>
      <p:pic>
        <p:nvPicPr>
          <p:cNvPr id="167" name="Google Shape;167;p24"/>
          <p:cNvPicPr preferRelativeResize="0"/>
          <p:nvPr/>
        </p:nvPicPr>
        <p:blipFill rotWithShape="1">
          <a:blip r:embed="rId3">
            <a:alphaModFix/>
          </a:blip>
          <a:srcRect/>
          <a:stretch/>
        </p:blipFill>
        <p:spPr>
          <a:xfrm>
            <a:off x="1415603" y="1786008"/>
            <a:ext cx="6303263" cy="445713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a:t>‘Κάποιος ξάπλωσε στο κρεβάτι μου,’ είπε η μαμά αρκούδα.</a:t>
            </a:r>
            <a:endParaRPr sz="2400" b="0"/>
          </a:p>
        </p:txBody>
      </p:sp>
      <p:pic>
        <p:nvPicPr>
          <p:cNvPr id="173" name="Google Shape;173;p25"/>
          <p:cNvPicPr preferRelativeResize="0"/>
          <p:nvPr/>
        </p:nvPicPr>
        <p:blipFill rotWithShape="1">
          <a:blip r:embed="rId3">
            <a:alphaModFix/>
          </a:blip>
          <a:srcRect/>
          <a:stretch/>
        </p:blipFill>
        <p:spPr>
          <a:xfrm>
            <a:off x="1411223" y="1790944"/>
            <a:ext cx="6312024" cy="446333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a:t>‘Κάποιος ξάπλωσε στο κρεβάτι μου και είναι ακόμα εκεί!!’ φώναξε δυνατά το μικρό αρκουδάκι.</a:t>
            </a:r>
            <a:endParaRPr sz="2400" b="0"/>
          </a:p>
        </p:txBody>
      </p:sp>
      <p:pic>
        <p:nvPicPr>
          <p:cNvPr id="179" name="Google Shape;179;p26"/>
          <p:cNvPicPr preferRelativeResize="0"/>
          <p:nvPr/>
        </p:nvPicPr>
        <p:blipFill rotWithShape="1">
          <a:blip r:embed="rId3">
            <a:alphaModFix/>
          </a:blip>
          <a:srcRect t="10692" b="7857"/>
          <a:stretch/>
        </p:blipFill>
        <p:spPr>
          <a:xfrm>
            <a:off x="692467" y="1790944"/>
            <a:ext cx="7749535" cy="446333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a:t>Η Χρυσομαλλούσα τότε ξύπνησε και τι να δει; Μια οικογένεια αρκούδων να την κοιτάζει θυμωμένα. ‘Βοήθεια!’ φώναξε!</a:t>
            </a:r>
            <a:endParaRPr sz="2400" b="0"/>
          </a:p>
        </p:txBody>
      </p:sp>
      <p:pic>
        <p:nvPicPr>
          <p:cNvPr id="185" name="Google Shape;185;p27"/>
          <p:cNvPicPr preferRelativeResize="0"/>
          <p:nvPr/>
        </p:nvPicPr>
        <p:blipFill rotWithShape="1">
          <a:blip r:embed="rId3">
            <a:alphaModFix/>
          </a:blip>
          <a:srcRect/>
          <a:stretch/>
        </p:blipFill>
        <p:spPr>
          <a:xfrm>
            <a:off x="1349415" y="1797228"/>
            <a:ext cx="6303137" cy="445704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a:t>Η Χρυσομαλλούσα κατέβηκε γρήγορα τις σκάλες και έτρεξε στο δάσος. Έμαθε το μάθημα της και δεν μπήκε ποτέ ξανά σε ξένο σπίτι.</a:t>
            </a:r>
            <a:endParaRPr sz="2400" b="0"/>
          </a:p>
        </p:txBody>
      </p:sp>
      <p:pic>
        <p:nvPicPr>
          <p:cNvPr id="191" name="Google Shape;191;p28"/>
          <p:cNvPicPr preferRelativeResize="0"/>
          <p:nvPr/>
        </p:nvPicPr>
        <p:blipFill rotWithShape="1">
          <a:blip r:embed="rId3">
            <a:alphaModFix/>
          </a:blip>
          <a:srcRect t="19218"/>
          <a:stretch/>
        </p:blipFill>
        <p:spPr>
          <a:xfrm>
            <a:off x="660390" y="1790944"/>
            <a:ext cx="7813690" cy="446332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p:nvPr/>
        </p:nvSpPr>
        <p:spPr>
          <a:xfrm>
            <a:off x="457198" y="444389"/>
            <a:ext cx="8220075" cy="1346555"/>
          </a:xfrm>
          <a:prstGeom prst="roundRect">
            <a:avLst>
              <a:gd name="adj" fmla="val 9641"/>
            </a:avLst>
          </a:prstGeom>
          <a:solidFill>
            <a:schemeClr val="lt1"/>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C1C1C"/>
              </a:buClr>
              <a:buSzPts val="2400"/>
              <a:buFont typeface="Arial"/>
              <a:buNone/>
            </a:pPr>
            <a:r>
              <a:rPr lang="el-GR" sz="2400" b="0">
                <a:solidFill>
                  <a:srgbClr val="1C1C1C"/>
                </a:solidFill>
                <a:latin typeface="Arial"/>
                <a:ea typeface="Arial"/>
                <a:cs typeface="Arial"/>
                <a:sym typeface="Arial"/>
              </a:rPr>
              <a:t>Και έζησαν αυτοί καλά και εμείς καλύτερα.</a:t>
            </a:r>
            <a:endParaRPr/>
          </a:p>
          <a:p>
            <a:pPr marL="0" marR="0" lvl="0" indent="0" algn="ctr" rtl="0">
              <a:lnSpc>
                <a:spcPct val="90000"/>
              </a:lnSpc>
              <a:spcBef>
                <a:spcPts val="0"/>
              </a:spcBef>
              <a:spcAft>
                <a:spcPts val="0"/>
              </a:spcAft>
              <a:buClr>
                <a:srgbClr val="1C1C1C"/>
              </a:buClr>
              <a:buSzPts val="2400"/>
              <a:buFont typeface="Arial"/>
              <a:buNone/>
            </a:pPr>
            <a:endParaRPr sz="2400" b="0">
              <a:solidFill>
                <a:srgbClr val="1C1C1C"/>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4"/>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CY" sz="2400" b="0" dirty="0"/>
              <a:t>Αρχικά μπήκε σ</a:t>
            </a:r>
            <a:r>
              <a:rPr lang="el-GR" sz="2400" b="0" dirty="0"/>
              <a:t>τ</a:t>
            </a:r>
            <a:r>
              <a:rPr lang="el-CY" sz="2400" b="0" dirty="0"/>
              <a:t>ην κουζίνα. Πάνω στο </a:t>
            </a:r>
            <a:r>
              <a:rPr lang="el-GR" sz="2400" b="0" dirty="0"/>
              <a:t>τραπέζι </a:t>
            </a:r>
            <a:r>
              <a:rPr lang="el-CY" sz="2400" b="0" dirty="0"/>
              <a:t>είχε</a:t>
            </a:r>
            <a:r>
              <a:rPr lang="el-GR" sz="2400" b="0" dirty="0"/>
              <a:t> τρείς κούπες με ζεστή σούπα που φαινόταν πολύ νόστιμη.</a:t>
            </a:r>
            <a:endParaRPr sz="2400" b="0" dirty="0"/>
          </a:p>
        </p:txBody>
      </p:sp>
      <p:pic>
        <p:nvPicPr>
          <p:cNvPr id="45" name="Google Shape;45;p4"/>
          <p:cNvPicPr preferRelativeResize="0"/>
          <p:nvPr/>
        </p:nvPicPr>
        <p:blipFill rotWithShape="1">
          <a:blip r:embed="rId3">
            <a:alphaModFix/>
          </a:blip>
          <a:srcRect t="10177" b="10176"/>
          <a:stretch/>
        </p:blipFill>
        <p:spPr>
          <a:xfrm>
            <a:off x="573655" y="1790944"/>
            <a:ext cx="7987160" cy="4498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5"/>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a:t>Επειδή πεινούσε πολύ πήρε τη μεγάλη κούπα και δοκίμασε τη σούπα. ‘Είναι πολύ αλμυρή!’ φώναξε δυνατά!</a:t>
            </a:r>
            <a:endParaRPr sz="2400" b="0"/>
          </a:p>
        </p:txBody>
      </p:sp>
      <p:pic>
        <p:nvPicPr>
          <p:cNvPr id="51" name="Google Shape;51;p5"/>
          <p:cNvPicPr preferRelativeResize="0"/>
          <p:nvPr/>
        </p:nvPicPr>
        <p:blipFill rotWithShape="1">
          <a:blip r:embed="rId3">
            <a:alphaModFix/>
          </a:blip>
          <a:srcRect t="3551" b="16804"/>
          <a:stretch/>
        </p:blipFill>
        <p:spPr>
          <a:xfrm>
            <a:off x="573655" y="1790945"/>
            <a:ext cx="7987160" cy="44982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6"/>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a:t>Έτσι δοκίμασε την σούπα στην πιο μικρή κούπα. Αλλά πάλι δεν της άρεσε. ‘Είναι πολύ γλυκιά!’ φώναξε τώρα πιο δυνατά.</a:t>
            </a:r>
            <a:endParaRPr sz="2400" b="0"/>
          </a:p>
        </p:txBody>
      </p:sp>
      <p:pic>
        <p:nvPicPr>
          <p:cNvPr id="57" name="Google Shape;57;p6"/>
          <p:cNvPicPr preferRelativeResize="0"/>
          <p:nvPr/>
        </p:nvPicPr>
        <p:blipFill rotWithShape="1">
          <a:blip r:embed="rId3">
            <a:alphaModFix/>
          </a:blip>
          <a:srcRect t="4833" b="7613"/>
          <a:stretch/>
        </p:blipFill>
        <p:spPr>
          <a:xfrm>
            <a:off x="934329" y="1790944"/>
            <a:ext cx="7265811" cy="4498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7"/>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dirty="0"/>
              <a:t>Αναγκάστηκε λοιπόν να δοκιμάσει τη σούπα από </a:t>
            </a:r>
            <a:r>
              <a:rPr lang="el-CY" sz="2400" b="0" dirty="0"/>
              <a:t>την μικρότερη κούπα</a:t>
            </a:r>
            <a:r>
              <a:rPr lang="el-GR" sz="2400" b="0" dirty="0"/>
              <a:t>. Το δοκίμασε και χαμογέλασε.  ‘Πόπο, τι νόστιμη που είναι!’ είπε τώρα χαμηλόφωνα.</a:t>
            </a:r>
            <a:endParaRPr sz="2400" b="0" dirty="0"/>
          </a:p>
        </p:txBody>
      </p:sp>
      <p:pic>
        <p:nvPicPr>
          <p:cNvPr id="63" name="Google Shape;63;p7"/>
          <p:cNvPicPr preferRelativeResize="0"/>
          <p:nvPr/>
        </p:nvPicPr>
        <p:blipFill rotWithShape="1">
          <a:blip r:embed="rId3">
            <a:alphaModFix/>
          </a:blip>
          <a:srcRect t="2790" b="4311"/>
          <a:stretch/>
        </p:blipFill>
        <p:spPr>
          <a:xfrm>
            <a:off x="1138757" y="1790944"/>
            <a:ext cx="6856955" cy="45042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8"/>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2400"/>
              <a:buFont typeface="Arial"/>
              <a:buNone/>
            </a:pPr>
            <a:r>
              <a:rPr lang="el-GR" sz="2400" b="0" dirty="0"/>
              <a:t>Η Χρυσομαλλούσα κουράστηκε  πολύ και ήθελε να καθίσει κάπου πιο άνετα. Πήγε στο σαλόνι και εκεί είδε τρεις </a:t>
            </a:r>
            <a:r>
              <a:rPr lang="el-CY" sz="2400" b="0" dirty="0"/>
              <a:t>καρέκλες</a:t>
            </a:r>
            <a:r>
              <a:rPr lang="el-GR" sz="2400" b="0" dirty="0"/>
              <a:t>!</a:t>
            </a:r>
            <a:endParaRPr sz="2400" b="0" dirty="0"/>
          </a:p>
        </p:txBody>
      </p:sp>
      <p:pic>
        <p:nvPicPr>
          <p:cNvPr id="69" name="Google Shape;69;p8"/>
          <p:cNvPicPr preferRelativeResize="0"/>
          <p:nvPr/>
        </p:nvPicPr>
        <p:blipFill rotWithShape="1">
          <a:blip r:embed="rId3">
            <a:alphaModFix/>
          </a:blip>
          <a:srcRect t="1738" b="18616"/>
          <a:stretch/>
        </p:blipFill>
        <p:spPr>
          <a:xfrm>
            <a:off x="573655" y="1790944"/>
            <a:ext cx="7987160" cy="4498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9"/>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a:t>Έτρεξε αμέσως και ξάπλωσε στη μεγαλύτερη από όλες. ‘Είναι πολύ μεγάλη’ φώναξε δυνατά.</a:t>
            </a:r>
            <a:endParaRPr sz="2400" b="0"/>
          </a:p>
        </p:txBody>
      </p:sp>
      <p:pic>
        <p:nvPicPr>
          <p:cNvPr id="75" name="Google Shape;75;p9"/>
          <p:cNvPicPr preferRelativeResize="0"/>
          <p:nvPr/>
        </p:nvPicPr>
        <p:blipFill rotWithShape="1">
          <a:blip r:embed="rId3">
            <a:alphaModFix/>
          </a:blip>
          <a:srcRect t="11484" b="8869"/>
          <a:stretch/>
        </p:blipFill>
        <p:spPr>
          <a:xfrm>
            <a:off x="573655" y="1790943"/>
            <a:ext cx="7987160" cy="4498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0"/>
          <p:cNvSpPr>
            <a:spLocks noGrp="1"/>
          </p:cNvSpPr>
          <p:nvPr>
            <p:ph type="title"/>
          </p:nvPr>
        </p:nvSpPr>
        <p:spPr>
          <a:xfrm>
            <a:off x="457198" y="444389"/>
            <a:ext cx="8220075" cy="1346555"/>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2400"/>
              <a:buFont typeface="Arial"/>
              <a:buNone/>
            </a:pPr>
            <a:r>
              <a:rPr lang="el-GR" sz="2400" b="0" dirty="0"/>
              <a:t>Έτσι αποφάσισε να καθίσει στη πιο μικρή</a:t>
            </a:r>
            <a:r>
              <a:rPr lang="el-CY" sz="2400" b="0" dirty="0"/>
              <a:t>.</a:t>
            </a:r>
            <a:r>
              <a:rPr lang="el-GR" sz="2400" b="0" dirty="0"/>
              <a:t> ‘Είναι πολύ μεγάλη!’  φώναξε δυνατά.</a:t>
            </a:r>
            <a:endParaRPr sz="2400" b="0" dirty="0"/>
          </a:p>
        </p:txBody>
      </p:sp>
      <p:pic>
        <p:nvPicPr>
          <p:cNvPr id="81" name="Google Shape;81;p10"/>
          <p:cNvPicPr preferRelativeResize="0"/>
          <p:nvPr/>
        </p:nvPicPr>
        <p:blipFill rotWithShape="1">
          <a:blip r:embed="rId3">
            <a:alphaModFix/>
          </a:blip>
          <a:srcRect t="20354" b="1537"/>
          <a:stretch/>
        </p:blipFill>
        <p:spPr>
          <a:xfrm>
            <a:off x="573655" y="1790942"/>
            <a:ext cx="7987160" cy="44114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535</Words>
  <Application>Microsoft Office PowerPoint</Application>
  <PresentationFormat>On-screen Show (4:3)</PresentationFormat>
  <Paragraphs>31</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Μια φορά και ένα καιρό ένα κοριτσάκι που το έλεγαν Χρυσομαλλούσα πήγε μια βόλτα στο δάσος και βρήκε ένα μικρό σπιτάκι. Κτύπησε την πόρτα αλλά δεν της άνοιξε κανείς. Ήθελε πολύ να δει ποιος έμενε εκεί έτσι  μπήκε μέσα.</vt:lpstr>
      <vt:lpstr>Αρχικά μπήκε στην κουζίνα. Πάνω στο τραπέζι είχε τρείς κούπες με ζεστή σούπα που φαινόταν πολύ νόστιμη.</vt:lpstr>
      <vt:lpstr>Επειδή πεινούσε πολύ πήρε τη μεγάλη κούπα και δοκίμασε τη σούπα. ‘Είναι πολύ αλμυρή!’ φώναξε δυνατά!</vt:lpstr>
      <vt:lpstr>Έτσι δοκίμασε την σούπα στην πιο μικρή κούπα. Αλλά πάλι δεν της άρεσε. ‘Είναι πολύ γλυκιά!’ φώναξε τώρα πιο δυνατά.</vt:lpstr>
      <vt:lpstr>Αναγκάστηκε λοιπόν να δοκιμάσει τη σούπα από την μικρότερη κούπα. Το δοκίμασε και χαμογέλασε.  ‘Πόπο, τι νόστιμη που είναι!’ είπε τώρα χαμηλόφωνα.</vt:lpstr>
      <vt:lpstr>Η Χρυσομαλλούσα κουράστηκε  πολύ και ήθελε να καθίσει κάπου πιο άνετα. Πήγε στο σαλόνι και εκεί είδε τρεις καρέκλες!</vt:lpstr>
      <vt:lpstr>Έτρεξε αμέσως και ξάπλωσε στη μεγαλύτερη από όλες. ‘Είναι πολύ μεγάλη’ φώναξε δυνατά.</vt:lpstr>
      <vt:lpstr>Έτσι αποφάσισε να καθίσει στη πιο μικρή. ‘Είναι πολύ μεγάλη!’  φώναξε δυνατά.</vt:lpstr>
      <vt:lpstr>Έτσι κάθισε στην μικρότερη. ‘Αυτή είναι τέλεια!’ είπε χαμηλόφωνα.</vt:lpstr>
      <vt:lpstr>Την ώρα όμως που ήταν έτοιμη αποκοιμηθεί.  ‘Μπαμ!’ Η πολυθρόνα έσπασε! Ευτυχώς η Χρυσομαλλούσα σηκώθηκε γρήγορα!!</vt:lpstr>
      <vt:lpstr>.</vt:lpstr>
      <vt:lpstr>Έτρεξε αμέσως και ξάπλωσε στο μεγαλύτερο από όλα τα κρεβάτια. ‘Είναι πολύ μεγάλο’ φώναξε δυνατά.</vt:lpstr>
      <vt:lpstr>Έτσι αποφάσισε να ξαπλώσει στο πιο μικρό κρεβάτι. ‘Ουφφ.. Αυτό είναι πολύ μαλακό!’  φώναξε δυνατά.</vt:lpstr>
      <vt:lpstr>Ήταν όμως πολύ κουρασμένη έτσι πήγε να ξαπλώσει στο πιο μικρό από όλα. ‘Αυτό είναι τέλειο!’ είπε χαμηλόφωνα και αποκοιμήθηκε.</vt:lpstr>
      <vt:lpstr>Καθώς η Χρυσομαλλούσα κοιμόταν βαθιά. Η οικογένεια αρκούδων που έμενε στο σπίτι επέτρεψε!</vt:lpstr>
      <vt:lpstr>‘Κάποιος έφαγε από τη σούπα μου,’ είπε ο μπαμπάς αρκούδος. </vt:lpstr>
      <vt:lpstr>‘Κάποιος έφαγε από τη σούπα μου,’ είπε η μαμά αρκούδα.</vt:lpstr>
      <vt:lpstr>‘Κάποιος έφαγε τη σούπα μου,’ είπε το μικρό αρκουδάκι και ξεκίνησε να κλαίει.</vt:lpstr>
      <vt:lpstr>‘Κάποιος κάθισε στην καρέκλα μου’ είπε ο μπαμπάς αρκούδος.</vt:lpstr>
      <vt:lpstr>‘Κάποιος κάθισε στην καρέκλα μου’ είπε η μαμά αρκούδα.</vt:lpstr>
      <vt:lpstr>‘Κάποιος κάθισε στην πολυθρόνα μου και την έσπασε’ είπε το μικρό αρκουδάκι.</vt:lpstr>
      <vt:lpstr>Τώρα πια ήταν σίγουροι πως κάποιος μπήκε στο σπίτι τους. Έτσι ανέβηκαν τα σκαλιά γρήγορα και μπήκαν στο υπνοδωμάτιο . ‘Κάποιος ξάπλωσε στο κρεβάτι μου,’ είπε ο μπαμπάς αρκούδος.</vt:lpstr>
      <vt:lpstr>‘Κάποιος ξάπλωσε στο κρεβάτι μου,’ είπε η μαμά αρκούδα.</vt:lpstr>
      <vt:lpstr>‘Κάποιος ξάπλωσε στο κρεβάτι μου και είναι ακόμα εκεί!!’ φώναξε δυνατά το μικρό αρκουδάκι.</vt:lpstr>
      <vt:lpstr>Η Χρυσομαλλούσα τότε ξύπνησε και τι να δει; Μια οικογένεια αρκούδων να την κοιτάζει θυμωμένα. ‘Βοήθεια!’ φώναξε!</vt:lpstr>
      <vt:lpstr>Η Χρυσομαλλούσα κατέβηκε γρήγορα τις σκάλες και έτρεξε στο δάσος. Έμαθε το μάθημα της και δεν μπήκε ποτέ ξανά σε ξένο σπίτι.</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 Drabble</dc:creator>
  <cp:lastModifiedBy>TSANGARI, Andria</cp:lastModifiedBy>
  <cp:revision>2</cp:revision>
  <dcterms:created xsi:type="dcterms:W3CDTF">2019-05-09T09:42:14Z</dcterms:created>
  <dcterms:modified xsi:type="dcterms:W3CDTF">2022-03-18T12:50:23Z</dcterms:modified>
</cp:coreProperties>
</file>